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2"/>
  </p:notesMasterIdLst>
  <p:sldIdLst>
    <p:sldId id="1442" r:id="rId5"/>
    <p:sldId id="1448" r:id="rId6"/>
    <p:sldId id="1470" r:id="rId7"/>
    <p:sldId id="1471" r:id="rId8"/>
    <p:sldId id="1472" r:id="rId9"/>
    <p:sldId id="1473" r:id="rId10"/>
    <p:sldId id="1474" r:id="rId11"/>
    <p:sldId id="1475" r:id="rId12"/>
    <p:sldId id="1476" r:id="rId13"/>
    <p:sldId id="1477" r:id="rId14"/>
    <p:sldId id="1478" r:id="rId15"/>
    <p:sldId id="1479" r:id="rId16"/>
    <p:sldId id="1480" r:id="rId17"/>
    <p:sldId id="1481" r:id="rId18"/>
    <p:sldId id="1482" r:id="rId19"/>
    <p:sldId id="1483" r:id="rId20"/>
    <p:sldId id="1484" r:id="rId21"/>
    <p:sldId id="1485" r:id="rId22"/>
    <p:sldId id="1486" r:id="rId23"/>
    <p:sldId id="1487" r:id="rId24"/>
    <p:sldId id="1488" r:id="rId25"/>
    <p:sldId id="1489" r:id="rId26"/>
    <p:sldId id="1490" r:id="rId27"/>
    <p:sldId id="1491" r:id="rId28"/>
    <p:sldId id="1492" r:id="rId29"/>
    <p:sldId id="1493" r:id="rId30"/>
    <p:sldId id="1494" r:id="rId31"/>
    <p:sldId id="1495" r:id="rId32"/>
    <p:sldId id="1496" r:id="rId33"/>
    <p:sldId id="1497" r:id="rId34"/>
    <p:sldId id="1498" r:id="rId35"/>
    <p:sldId id="1499" r:id="rId36"/>
    <p:sldId id="1436" r:id="rId37"/>
    <p:sldId id="1504" r:id="rId38"/>
    <p:sldId id="1507" r:id="rId39"/>
    <p:sldId id="1508" r:id="rId40"/>
    <p:sldId id="1509" r:id="rId41"/>
    <p:sldId id="1505" r:id="rId42"/>
    <p:sldId id="1506" r:id="rId43"/>
    <p:sldId id="1510" r:id="rId44"/>
    <p:sldId id="1511" r:id="rId45"/>
    <p:sldId id="1512" r:id="rId46"/>
    <p:sldId id="1513" r:id="rId47"/>
    <p:sldId id="1514" r:id="rId48"/>
    <p:sldId id="1515" r:id="rId49"/>
    <p:sldId id="1516" r:id="rId50"/>
    <p:sldId id="1517" r:id="rId51"/>
    <p:sldId id="1518" r:id="rId52"/>
    <p:sldId id="1519" r:id="rId53"/>
    <p:sldId id="1469" r:id="rId54"/>
    <p:sldId id="1520" r:id="rId55"/>
    <p:sldId id="1521" r:id="rId56"/>
    <p:sldId id="1522" r:id="rId57"/>
    <p:sldId id="1523" r:id="rId58"/>
    <p:sldId id="1524" r:id="rId59"/>
    <p:sldId id="1525" r:id="rId60"/>
    <p:sldId id="144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98" userDrawn="1">
          <p15:clr>
            <a:srgbClr val="A4A3A4"/>
          </p15:clr>
        </p15:guide>
        <p15:guide id="2" pos="42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ie Harrsen" initials="LH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849F"/>
    <a:srgbClr val="E47073"/>
    <a:srgbClr val="729C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2" autoAdjust="0"/>
    <p:restoredTop sz="94444" autoAdjust="0"/>
  </p:normalViewPr>
  <p:slideViewPr>
    <p:cSldViewPr snapToGrid="0">
      <p:cViewPr>
        <p:scale>
          <a:sx n="72" d="100"/>
          <a:sy n="72" d="100"/>
        </p:scale>
        <p:origin x="-428" y="-12"/>
      </p:cViewPr>
      <p:guideLst>
        <p:guide orient="horz" pos="1298"/>
        <p:guide pos="4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36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7E75E2CA-E417-4143-A8E5-5B46D20D072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1"/>
            <a:ext cx="5486400" cy="360045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66FCCF72-B0C5-405B-990C-8BF630AC7B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415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spruceeats.com/apple-mulling-spice-mix-recipe-1809299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thespruceeats.com/mixed-spice-in-british-food-435418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Insert logos of Instagram and </a:t>
            </a:r>
            <a:r>
              <a:rPr lang="en-AU" dirty="0" err="1" smtClean="0"/>
              <a:t>pinterest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082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/>
              <a:t>Mustard Seed </a:t>
            </a:r>
            <a:r>
              <a:rPr lang="en-US" sz="1200" b="1" dirty="0" err="1"/>
              <a:t>Flavoured</a:t>
            </a:r>
            <a:r>
              <a:rPr lang="en-US" sz="1200" b="1" dirty="0"/>
              <a:t> Oil as topping for Stew </a:t>
            </a:r>
            <a:r>
              <a:rPr lang="en-US" sz="1200" dirty="0"/>
              <a:t>– Cook seeds in olive oil until seeds pop.  Remove from heat and add turmeric and pinch of cayenne pepper</a:t>
            </a:r>
          </a:p>
          <a:p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b="1" dirty="0"/>
              <a:t>Indian Cuisine Cooking:  </a:t>
            </a:r>
            <a:r>
              <a:rPr lang="en-US" sz="1200" dirty="0"/>
              <a:t>Tempering or </a:t>
            </a:r>
            <a:r>
              <a:rPr lang="en-US" sz="1200" dirty="0" err="1"/>
              <a:t>Tadka</a:t>
            </a:r>
            <a:r>
              <a:rPr lang="en-US" sz="1200" dirty="0"/>
              <a:t> is a cooking method in which cooking oil is heated until very hot and </a:t>
            </a:r>
            <a:r>
              <a:rPr lang="en-US" sz="1200" dirty="0">
                <a:hlinkClick r:id="rId3"/>
              </a:rPr>
              <a:t>whole spices</a:t>
            </a:r>
            <a:r>
              <a:rPr lang="en-US" sz="1200" dirty="0"/>
              <a:t> (usually whole mustard seed) are added to it and fried. This oil and </a:t>
            </a:r>
            <a:r>
              <a:rPr lang="en-US" sz="1200" dirty="0">
                <a:hlinkClick r:id="rId4"/>
              </a:rPr>
              <a:t>spice mix</a:t>
            </a:r>
            <a:r>
              <a:rPr lang="en-US" sz="1200" dirty="0"/>
              <a:t> is then added as a final touch or garnish to the dish. </a:t>
            </a:r>
          </a:p>
          <a:p>
            <a:pPr algn="ctr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979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Mention Shelley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802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4713" cy="33512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E034FA-0DE7-4E19-9E6F-31A284D9A113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602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Simone</a:t>
            </a:r>
            <a:r>
              <a:rPr lang="en-AU" baseline="0" dirty="0"/>
              <a:t> to mention our own OJ Drink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979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77"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Lotus seeds have been a staple in Asian cuisine. The most common use of the seed is in the form of lotus seed paste</a:t>
            </a:r>
            <a:r>
              <a:rPr lang="en-US" altLang="ja-JP" dirty="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</a:rPr>
              <a:t>, </a:t>
            </a:r>
            <a:r>
              <a:rPr lang="en-US" dirty="0">
                <a:solidFill>
                  <a:prstClr val="black"/>
                </a:solidFill>
                <a:latin typeface="+mn-lt"/>
              </a:rPr>
              <a:t>which is used extensively in Chinese pastries as well as in Japanese desserts. We are now starting to see the dried and popped seed moving west. </a:t>
            </a:r>
          </a:p>
          <a:p>
            <a:pPr defTabSz="914377"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rgbClr val="2E293D"/>
                </a:solidFill>
                <a:cs typeface="Rubik Light" pitchFamily="2" charset="-79"/>
              </a:rPr>
              <a:t>Also known as fox nut, gorgon nut, and </a:t>
            </a:r>
            <a:r>
              <a:rPr lang="en-US" altLang="en-US" dirty="0" err="1">
                <a:solidFill>
                  <a:srgbClr val="2E293D"/>
                </a:solidFill>
                <a:cs typeface="Rubik Light" pitchFamily="2" charset="-79"/>
              </a:rPr>
              <a:t>Makhana</a:t>
            </a:r>
            <a:r>
              <a:rPr lang="en-US" altLang="en-US" dirty="0">
                <a:solidFill>
                  <a:srgbClr val="2E293D"/>
                </a:solidFill>
                <a:cs typeface="Rubik Light" pitchFamily="2" charset="-79"/>
              </a:rPr>
              <a:t> (India). </a:t>
            </a: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Lotus seeds can be eaten fresh in Asia, but because the growing season is so short it’s more common to find them dried. </a:t>
            </a:r>
          </a:p>
          <a:p>
            <a:pPr defTabSz="914377"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Dried lotus seeds (also known sometimes as lotus nuts) are used most usually in Chinese and Japanese pastries and puddings, or in soups. They can be added directly to long-cooking soups and congee or soaked in water overnight for other dishes.</a:t>
            </a: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Crystallized lotus seeds, a popular snack at Chinese New Year, are made by cooking the seeds in syrup and then drying them.</a:t>
            </a: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In India the dried seeds are called </a:t>
            </a:r>
            <a:r>
              <a:rPr lang="en-US" dirty="0" err="1">
                <a:solidFill>
                  <a:prstClr val="black"/>
                </a:solidFill>
                <a:latin typeface="+mn-lt"/>
              </a:rPr>
              <a:t>makhana</a:t>
            </a:r>
            <a:r>
              <a:rPr lang="en-US" dirty="0">
                <a:solidFill>
                  <a:prstClr val="black"/>
                </a:solidFill>
                <a:latin typeface="+mn-lt"/>
              </a:rPr>
              <a:t> or gorgon nut.</a:t>
            </a: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  <a:latin typeface="+mn-lt"/>
              </a:rPr>
              <a:t>Mostly sold in dried, shelled form, then roasted, popped or thickened to a paste.</a:t>
            </a: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prstClr val="black"/>
              </a:solidFill>
              <a:latin typeface="+mn-lt"/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prstClr val="black"/>
                </a:solidFill>
                <a:latin typeface="+mn-lt"/>
              </a:rPr>
              <a:t>The New Popcorn </a:t>
            </a:r>
            <a:r>
              <a:rPr lang="en-US" dirty="0">
                <a:solidFill>
                  <a:prstClr val="black"/>
                </a:solidFill>
                <a:latin typeface="+mn-lt"/>
              </a:rPr>
              <a:t>- We’re seeing popped lotus seeds </a:t>
            </a:r>
            <a:r>
              <a:rPr lang="en-US" dirty="0" err="1">
                <a:solidFill>
                  <a:prstClr val="black"/>
                </a:solidFill>
                <a:latin typeface="+mn-lt"/>
              </a:rPr>
              <a:t>Flavoured</a:t>
            </a:r>
            <a:r>
              <a:rPr lang="en-US" dirty="0">
                <a:solidFill>
                  <a:prstClr val="black"/>
                </a:solidFill>
                <a:latin typeface="+mn-lt"/>
              </a:rPr>
              <a:t> and sold similar to popcorn. They are emerging as a snacking alternative to popcorn, nuts, and other savory snacks.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665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We’re seeing lotus seeds </a:t>
            </a:r>
            <a:r>
              <a:rPr lang="en-US" b="1" dirty="0" err="1"/>
              <a:t>Flavoured</a:t>
            </a:r>
            <a:r>
              <a:rPr lang="en-US" b="1" dirty="0"/>
              <a:t> and sold similar to popcorn. They are emerging as a snacking alternative to popcorn, nuts and other savory snacks. Similar to the idea below, we’ve also included a DIY snack mix recipe.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979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375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Simone</a:t>
            </a:r>
            <a:r>
              <a:rPr lang="en-AU" baseline="0" dirty="0"/>
              <a:t> to mention our own OJ Drink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979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FCCF72-B0C5-405B-990C-8BF630AC7B5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996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5A557D-F7C1-476C-84C7-D8961F122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8244859-F712-494F-AD4E-59548F7E9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187B0F-BB7C-4693-BF65-862CFE522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92F8739-6F1B-4038-8CC6-36F1653B0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C019FA-D998-400A-9594-60C43E7D9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0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49F452-12E7-4838-B1BA-A14CCAD4E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0DC83A2-9441-4489-8EDE-4C7D34A7B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5F5C5F-C0C0-40CC-BF91-77422A802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6DF448E-6502-4017-8B9D-95CE22EC6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8211B60-1475-4A1F-A433-6B3E63C34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41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81D3D86-7B07-4F40-9B31-ECE4B22BB6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5F6316F-9FD5-487B-9D5E-B142195D0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34F93A-2A98-4A6E-AF68-BF06CC2FA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649D19-7246-42C0-898D-9E19B45E4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A38B6F-18A2-4033-B86C-DDF30BFD4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613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/>
          <a:stretch/>
        </p:blipFill>
        <p:spPr bwMode="auto">
          <a:xfrm>
            <a:off x="442110" y="72427"/>
            <a:ext cx="11481303" cy="240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687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36733" cy="6858000"/>
          </a:xfrm>
          <a:ln>
            <a:noFill/>
          </a:ln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id-ID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515203" y="1925837"/>
            <a:ext cx="3006327" cy="3006327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txBody>
          <a:bodyPr>
            <a:norm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70174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24418" y="632933"/>
            <a:ext cx="10943167" cy="639277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3600" b="0" spc="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4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8" y="366713"/>
            <a:ext cx="10943167" cy="306387"/>
          </a:xfr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Additional Content</a:t>
            </a:r>
            <a:endParaRPr lang="th-TH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42953" y="1382208"/>
            <a:ext cx="1855692" cy="1075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th-TH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41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00FF94-5275-481F-95AC-D833ADAEB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4A825FC-8D3B-4111-9C99-BCCAEAC51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653A1D3-6C6C-47D9-B6B8-3F28F26DF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292CEA-40F0-4F67-B5EB-F691D35E5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3DD953-F5BA-46B3-AE27-09B1DC171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925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C0E3F0-FA7A-4913-8E03-812CACB5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C478B0-E395-44AD-81C3-F0C3EDDF9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66871BF-5660-4DE8-A492-533F169F5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449506-DDCD-49EA-BF3C-EC78CA3DA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E000AFA-FF15-4FAD-9864-718FEAC47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43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EB8536-E612-4FCB-8C8F-636421E5E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F979F5A-61CD-4C35-BA2D-268024BB6B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9E602A0-91EA-4A1E-858D-7A1490B80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8EEE1E3-67A1-44D6-A26E-B0A49631D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F9A55BA-7FDB-4AD1-A91D-2E62D48B2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E348254-5504-437B-A1D2-766DE462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45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D54DC5-7447-401A-AF55-3E950E47D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BD4D333-04AE-4965-9221-DA2A047FD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0C91B31-4C98-492A-A0CF-45714DA4C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11465CD-41FB-4EA0-B45F-4C6B54CFAD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172492D-3E23-4A8B-A0FB-59AC054B18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0A28A7F-31B4-4F0F-92D8-21900C290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6792AC8-BF25-498B-B969-7FCD0DED5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601B8EC-0FB9-4F2F-99AB-82C256B44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10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96CD23-82AB-49FC-B16A-BD9BB59E0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54307C0-B2C1-4F2D-A1A7-C6B45D2F2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E29CBEC-3003-4715-B1F7-B1E3803E8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9246DA2-E052-4BCD-948B-B0C39479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611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F705B9-ACA7-406D-83CC-87524B330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36AA3AB-A22A-4F08-824D-331871721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77FD474-705F-4417-833F-D83599EC9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28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483F70-9D8D-48EB-8116-47DE1BBE6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AD54E7A-BA33-4031-B3BA-FBD93C6A4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D62DAB5-8477-401B-B4EB-5226F8410F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7B32F55-1505-4725-B404-811C922BD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AD0B379-F555-4E08-AE85-122722A4A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6FC6024-4ABF-4C20-A654-D350E1FF5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730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270998-FD70-40A8-98A9-0A2A6AD8F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F1700D7-42E6-4AC1-9640-434417C6F8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586C7DB-08F7-48B9-A0FC-3946FABCE4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C370278-CB63-4D3E-8E59-367519293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A18D678-FC2B-4955-A786-A2F87B544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3892137-9842-415E-96B1-C41D28F29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725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325FF1A-A2FF-4A83-9900-68821EB54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4491311-908C-49EA-8709-2E5930C68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E98108-3ECA-4BF2-865E-D972A1AA0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69A4-0001-48EC-8FB3-9E13B34F9A8F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4E77DBD-BC86-49E3-A2AF-834DB1FE0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745C02F-F0C3-42B5-A53E-6D0DA3311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7B9DE-47DA-401D-BF1F-3388F2FED67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>
            <a:cxnSpLocks/>
          </p:cNvCxnSpPr>
          <p:nvPr userDrawn="1"/>
        </p:nvCxnSpPr>
        <p:spPr>
          <a:xfrm>
            <a:off x="858025" y="2155151"/>
            <a:ext cx="104840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08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927" r:id="rId12"/>
    <p:sldLayoutId id="2147483928" r:id="rId13"/>
    <p:sldLayoutId id="214748392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hyperlink" Target="https://www.instagram.com/p/BeR9JM8BnF6/" TargetMode="External"/><Relationship Id="rId10" Type="http://schemas.openxmlformats.org/officeDocument/2006/relationships/image" Target="../media/image36.png"/><Relationship Id="rId4" Type="http://schemas.openxmlformats.org/officeDocument/2006/relationships/image" Target="../media/image32.jpeg"/><Relationship Id="rId9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1.jpe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8CcHBmBefkE" TargetMode="Externa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s://www.youtube.com/watch?v=8CcHBmBefkE" TargetMode="Externa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www.google.com.au/url?sa=i&amp;rct=j&amp;q=&amp;esrc=s&amp;source=images&amp;cd=&amp;cad=rja&amp;uact=8&amp;ved=2ahUKEwjLwdbNmOPaAhXFmpQKHS0wDzAQjRx6BAgBEAU&amp;url=http://omalleytrust.org.au/?page_id%3D2302&amp;psig=AOvVaw0n8qSKPGnia4XG9G6TWmRJ&amp;ust=1525218702481604" TargetMode="Externa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5715" y="3442610"/>
            <a:ext cx="5926585" cy="722990"/>
          </a:xfrm>
        </p:spPr>
        <p:txBody>
          <a:bodyPr>
            <a:noAutofit/>
          </a:bodyPr>
          <a:lstStyle/>
          <a:p>
            <a:pPr marL="152396" indent="0">
              <a:buNone/>
            </a:pPr>
            <a:r>
              <a:rPr lang="en-AU" sz="8000" dirty="0">
                <a:solidFill>
                  <a:srgbClr val="C00000"/>
                </a:solidFill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1783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noFill/>
          <a:ln>
            <a:noFill/>
          </a:ln>
        </p:spPr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ln>
            <a:solidFill>
              <a:schemeClr val="bg1"/>
            </a:solidFill>
          </a:ln>
        </p:spPr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705599" y="2590800"/>
            <a:ext cx="486409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endParaRPr lang="en-GB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 defTabSz="1450904">
              <a:lnSpc>
                <a:spcPct val="150000"/>
              </a:lnSpc>
            </a:pPr>
            <a:r>
              <a:rPr lang="en-GB" dirty="0">
                <a:ea typeface="Open Sans" panose="020B0606030504020204" pitchFamily="34" charset="0"/>
                <a:cs typeface="Open Sans" panose="020B0606030504020204" pitchFamily="34" charset="0"/>
              </a:rPr>
              <a:t>We invite you to discover less common seeds and experiment with more familiar ones in new ways - like coconut guava basil seed pudding, popped lotus seed snack mix, and gomasio – a Japanese black and white sesame seed blend.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608646" y="376793"/>
            <a:ext cx="601131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Q1</a:t>
            </a:r>
            <a:r>
              <a:rPr kumimoji="0" lang="en-CA" sz="400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FLAVOUR TOPIC</a:t>
            </a:r>
          </a:p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kumimoji="0" lang="en-CA" sz="4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NEED FOR SEED</a:t>
            </a: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2264265-3497-4965-A9E6-DFDE5EB819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" b="12945"/>
          <a:stretch/>
        </p:blipFill>
        <p:spPr>
          <a:xfrm rot="5400000">
            <a:off x="-410637" y="410636"/>
            <a:ext cx="6857999" cy="603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140" y="2274609"/>
            <a:ext cx="10943167" cy="639277"/>
          </a:xfrm>
        </p:spPr>
        <p:txBody>
          <a:bodyPr/>
          <a:lstStyle/>
          <a:p>
            <a:pPr lvl="0">
              <a:defRPr/>
            </a:pPr>
            <a:r>
              <a:rPr lang="en-GB" sz="4000" dirty="0" smtClean="0">
                <a:solidFill>
                  <a:srgbClr val="C00000"/>
                </a:solidFill>
                <a:latin typeface="+mn-lt"/>
              </a:rPr>
              <a:t>OUR FOCUS </a:t>
            </a:r>
            <a:r>
              <a:rPr lang="en-GB" sz="4000" dirty="0">
                <a:solidFill>
                  <a:srgbClr val="C00000"/>
                </a:solidFill>
                <a:latin typeface="+mn-lt"/>
              </a:rPr>
              <a:t>SEEDS</a:t>
            </a:r>
            <a:endParaRPr lang="th-TH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4EBB2A7-8F59-493B-A803-99A9ABCB59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8" t="3978" r="3449" b="3465"/>
          <a:stretch/>
        </p:blipFill>
        <p:spPr>
          <a:xfrm rot="5400000">
            <a:off x="786182" y="3171548"/>
            <a:ext cx="2370341" cy="2520840"/>
          </a:xfrm>
          <a:prstGeom prst="rect">
            <a:avLst/>
          </a:prstGeom>
        </p:spPr>
      </p:pic>
      <p:sp>
        <p:nvSpPr>
          <p:cNvPr id="6" name="Text Box 7">
            <a:extLst>
              <a:ext uri="{FF2B5EF4-FFF2-40B4-BE49-F238E27FC236}">
                <a16:creationId xmlns:a16="http://schemas.microsoft.com/office/drawing/2014/main" xmlns="" id="{FBE9EEE4-B5DE-42DB-BF3B-5ED8570E2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8155" y="5695695"/>
            <a:ext cx="1733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04"/>
            <a:r>
              <a:rPr lang="en-C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LOTUS SEEDS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xmlns="" id="{6973ADE5-A932-4CF1-AA5E-41D8BA888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0724" y="5695695"/>
            <a:ext cx="25021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904"/>
            <a:r>
              <a:rPr lang="en-C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BLACK &amp; WHITE SESAME SEEDS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xmlns="" id="{5089CFB9-AC71-4352-AA3A-93B989A70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219" y="5695695"/>
            <a:ext cx="16475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450904"/>
            <a:r>
              <a:rPr lang="en-C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BASIL SEEDS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6F73DAA-93AC-4AD3-9370-E08024E782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5" t="14540" r="1280" b="3026"/>
          <a:stretch/>
        </p:blipFill>
        <p:spPr>
          <a:xfrm rot="5400000">
            <a:off x="3630814" y="3288173"/>
            <a:ext cx="2370344" cy="22875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AB50997-AF57-476F-8FC9-C3B1328570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0" t="13157" r="6950" b="7639"/>
          <a:stretch/>
        </p:blipFill>
        <p:spPr>
          <a:xfrm rot="5400000">
            <a:off x="6176604" y="3239867"/>
            <a:ext cx="2370340" cy="2384203"/>
          </a:xfrm>
          <a:prstGeom prst="rect">
            <a:avLst/>
          </a:prstGeom>
        </p:spPr>
      </p:pic>
      <p:pic>
        <p:nvPicPr>
          <p:cNvPr id="1028" name="Picture 4" descr="Image result for MUSTARD SEEDS IN BOWL">
            <a:extLst>
              <a:ext uri="{FF2B5EF4-FFF2-40B4-BE49-F238E27FC236}">
                <a16:creationId xmlns:a16="http://schemas.microsoft.com/office/drawing/2014/main" xmlns="" id="{3FAFBD19-2343-48A7-917D-3DFE5B63B0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5"/>
          <a:stretch/>
        </p:blipFill>
        <p:spPr bwMode="auto">
          <a:xfrm>
            <a:off x="8763766" y="3246797"/>
            <a:ext cx="2384204" cy="236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7">
            <a:extLst>
              <a:ext uri="{FF2B5EF4-FFF2-40B4-BE49-F238E27FC236}">
                <a16:creationId xmlns:a16="http://schemas.microsoft.com/office/drawing/2014/main" xmlns="" id="{D98EE5F1-648C-4FFD-9905-0B51246F6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8236" y="5695695"/>
            <a:ext cx="2502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904"/>
            <a:r>
              <a:rPr lang="en-CA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ANCIENT SEEDS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/>
          <a:stretch/>
        </p:blipFill>
        <p:spPr bwMode="auto">
          <a:xfrm>
            <a:off x="442110" y="72427"/>
            <a:ext cx="11481303" cy="240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1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868" y="3725673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  https</a:t>
            </a:r>
            <a:r>
              <a:rPr lang="en-AU" dirty="0"/>
              <a:t>://www.youtube.com/watch?v=jh1Hd2K67qM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36" y="2054451"/>
            <a:ext cx="5916545" cy="331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484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xmlns="" id="{185B89D3-B7C7-45AE-A8F4-1AE5C1AD17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4" b="12144"/>
          <a:stretch>
            <a:fillRect/>
          </a:stretch>
        </p:blipFill>
        <p:spPr>
          <a:noFill/>
          <a:ln>
            <a:noFill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37397" y="1029627"/>
            <a:ext cx="40550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BASIL SEEDS</a:t>
            </a: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9A2E71C-340D-48D2-B8A9-C1A213BC70D5}"/>
              </a:ext>
            </a:extLst>
          </p:cNvPr>
          <p:cNvCxnSpPr>
            <a:cxnSpLocks/>
          </p:cNvCxnSpPr>
          <p:nvPr/>
        </p:nvCxnSpPr>
        <p:spPr>
          <a:xfrm flipH="1">
            <a:off x="6546633" y="2689501"/>
            <a:ext cx="8959" cy="35951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BB3A016-382D-4938-A0F8-42EF678387D1}"/>
              </a:ext>
            </a:extLst>
          </p:cNvPr>
          <p:cNvSpPr/>
          <p:nvPr/>
        </p:nvSpPr>
        <p:spPr>
          <a:xfrm>
            <a:off x="6458178" y="2513145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85F1F701-7A05-4EFF-98FD-CD14A2583BB4}"/>
              </a:ext>
            </a:extLst>
          </p:cNvPr>
          <p:cNvSpPr/>
          <p:nvPr/>
        </p:nvSpPr>
        <p:spPr>
          <a:xfrm>
            <a:off x="6449219" y="6284626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26E606F2-0B39-401E-9387-975ECE5B9E4E}"/>
              </a:ext>
            </a:extLst>
          </p:cNvPr>
          <p:cNvSpPr/>
          <p:nvPr/>
        </p:nvSpPr>
        <p:spPr>
          <a:xfrm>
            <a:off x="6458733" y="5341755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723FB3F1-1671-46BA-979D-91728BAC0724}"/>
              </a:ext>
            </a:extLst>
          </p:cNvPr>
          <p:cNvSpPr/>
          <p:nvPr/>
        </p:nvSpPr>
        <p:spPr>
          <a:xfrm>
            <a:off x="6463212" y="4398885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F23F4092-FE27-49B9-88C9-99A82E9B6E92}"/>
              </a:ext>
            </a:extLst>
          </p:cNvPr>
          <p:cNvSpPr/>
          <p:nvPr/>
        </p:nvSpPr>
        <p:spPr>
          <a:xfrm>
            <a:off x="6462934" y="3456015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2FC077-5CB9-4A74-9E74-A7F40E05EC33}"/>
              </a:ext>
            </a:extLst>
          </p:cNvPr>
          <p:cNvSpPr txBox="1"/>
          <p:nvPr/>
        </p:nvSpPr>
        <p:spPr>
          <a:xfrm>
            <a:off x="6802096" y="2320169"/>
            <a:ext cx="51232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THE NEW CHIA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Basil, like chia seeds, are gelatinous when wet. They’re mostly used as a thickening agent in juices.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A761036-4579-424E-A93E-7266552CD1C2}"/>
              </a:ext>
            </a:extLst>
          </p:cNvPr>
          <p:cNvSpPr txBox="1"/>
          <p:nvPr/>
        </p:nvSpPr>
        <p:spPr>
          <a:xfrm>
            <a:off x="6802096" y="3263039"/>
            <a:ext cx="30231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SABJA SEEDS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Basil seeds are also known as sabja seeds.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51FFF06-302E-4806-909E-2C90BBD4B4F7}"/>
              </a:ext>
            </a:extLst>
          </p:cNvPr>
          <p:cNvSpPr txBox="1"/>
          <p:nvPr/>
        </p:nvSpPr>
        <p:spPr>
          <a:xfrm>
            <a:off x="6802096" y="4205909"/>
            <a:ext cx="53899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TASTE AND SHAPE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They have a mild taste and the seeds are completely black and tear-shaped when dry, roughly the same size as chia seeds.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46872B-E2A2-45FC-8CAA-2505F79AFEA0}"/>
              </a:ext>
            </a:extLst>
          </p:cNvPr>
          <p:cNvSpPr txBox="1"/>
          <p:nvPr/>
        </p:nvSpPr>
        <p:spPr>
          <a:xfrm>
            <a:off x="6802096" y="5148779"/>
            <a:ext cx="52121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SUPERFOOD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Active ingredients found in the seeds are dietary fibre, 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Vitamin K, iron, protein, phytochemicals and polyphenolic compounds.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E87F3A2-3802-49A4-8207-4D1EB96D609D}"/>
              </a:ext>
            </a:extLst>
          </p:cNvPr>
          <p:cNvSpPr txBox="1"/>
          <p:nvPr/>
        </p:nvSpPr>
        <p:spPr>
          <a:xfrm>
            <a:off x="6802096" y="6075605"/>
            <a:ext cx="51232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AVAILABILITY</a:t>
            </a: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N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ot commonly found in many places but they are becoming 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more available in natural health food stores.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</p:spTree>
    <p:extLst>
      <p:ext uri="{BB962C8B-B14F-4D97-AF65-F5344CB8AC3E}">
        <p14:creationId xmlns:p14="http://schemas.microsoft.com/office/powerpoint/2010/main" val="296286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DB672F-C11E-400D-B26D-0EEAD492F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890" y="1942671"/>
            <a:ext cx="11566019" cy="1325563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+mn-lt"/>
              </a:rPr>
              <a:t>Basil Seed: C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urrent 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U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ses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4BA4DE94-77A0-4A93-B614-1100E5EA22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0223" y="5222686"/>
            <a:ext cx="298785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b="1" dirty="0"/>
              <a:t>First level of entry of new seeds usually starts in beverage juices before moving to dairy and sauces &amp; seasonings.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9472398-6203-4F3F-ADB7-22A2758EC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247" y="4251241"/>
            <a:ext cx="5586853" cy="22533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E9E86041-133E-4813-BADE-E5653B2C24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91" t="8921" r="19090" b="-1"/>
          <a:stretch/>
        </p:blipFill>
        <p:spPr>
          <a:xfrm>
            <a:off x="3425563" y="4375488"/>
            <a:ext cx="2742701" cy="2208405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79052A99-AAC3-4DF2-9B04-352862916CF6}"/>
              </a:ext>
            </a:extLst>
          </p:cNvPr>
          <p:cNvSpPr/>
          <p:nvPr/>
        </p:nvSpPr>
        <p:spPr>
          <a:xfrm>
            <a:off x="4071233" y="4036495"/>
            <a:ext cx="2006604" cy="214746"/>
          </a:xfrm>
          <a:prstGeom prst="rect">
            <a:avLst/>
          </a:prstGeom>
          <a:solidFill>
            <a:srgbClr val="729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ASIA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5B56298-63AC-4CC2-8698-A2E1E6EF5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0613" y="2515779"/>
            <a:ext cx="3076485" cy="1731509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 b="3250"/>
          <a:stretch/>
        </p:blipFill>
        <p:spPr bwMode="auto">
          <a:xfrm>
            <a:off x="337184" y="0"/>
            <a:ext cx="11481303" cy="2316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36" y="3020278"/>
            <a:ext cx="3033232" cy="203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269" y="1922911"/>
            <a:ext cx="1626344" cy="234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00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37397" y="1029627"/>
            <a:ext cx="40550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LOTUS SEEDS</a:t>
            </a:r>
            <a:endParaRPr kumimoji="0" lang="en-CA" sz="4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9A2E71C-340D-48D2-B8A9-C1A213BC70D5}"/>
              </a:ext>
            </a:extLst>
          </p:cNvPr>
          <p:cNvCxnSpPr>
            <a:cxnSpLocks/>
          </p:cNvCxnSpPr>
          <p:nvPr/>
        </p:nvCxnSpPr>
        <p:spPr>
          <a:xfrm flipH="1">
            <a:off x="6528438" y="2639108"/>
            <a:ext cx="8959" cy="35951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BB3A016-382D-4938-A0F8-42EF678387D1}"/>
              </a:ext>
            </a:extLst>
          </p:cNvPr>
          <p:cNvSpPr/>
          <p:nvPr/>
        </p:nvSpPr>
        <p:spPr>
          <a:xfrm>
            <a:off x="6439983" y="246275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85F1F701-7A05-4EFF-98FD-CD14A2583BB4}"/>
              </a:ext>
            </a:extLst>
          </p:cNvPr>
          <p:cNvSpPr/>
          <p:nvPr/>
        </p:nvSpPr>
        <p:spPr>
          <a:xfrm>
            <a:off x="6431024" y="6234233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26E606F2-0B39-401E-9387-975ECE5B9E4E}"/>
              </a:ext>
            </a:extLst>
          </p:cNvPr>
          <p:cNvSpPr/>
          <p:nvPr/>
        </p:nvSpPr>
        <p:spPr>
          <a:xfrm>
            <a:off x="6440538" y="529136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723FB3F1-1671-46BA-979D-91728BAC0724}"/>
              </a:ext>
            </a:extLst>
          </p:cNvPr>
          <p:cNvSpPr/>
          <p:nvPr/>
        </p:nvSpPr>
        <p:spPr>
          <a:xfrm>
            <a:off x="6445017" y="434849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F23F4092-FE27-49B9-88C9-99A82E9B6E92}"/>
              </a:ext>
            </a:extLst>
          </p:cNvPr>
          <p:cNvSpPr/>
          <p:nvPr/>
        </p:nvSpPr>
        <p:spPr>
          <a:xfrm>
            <a:off x="6444739" y="340562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2FC077-5CB9-4A74-9E74-A7F40E05EC33}"/>
              </a:ext>
            </a:extLst>
          </p:cNvPr>
          <p:cNvSpPr txBox="1"/>
          <p:nvPr/>
        </p:nvSpPr>
        <p:spPr>
          <a:xfrm>
            <a:off x="6709201" y="2269776"/>
            <a:ext cx="53811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ASIAN STAPLE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 staple in Asian cuisine in the form of lotus seed paste, used in Chinese pastries as well as in Japanese desserts.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A761036-4579-424E-A93E-7266552CD1C2}"/>
              </a:ext>
            </a:extLst>
          </p:cNvPr>
          <p:cNvSpPr txBox="1"/>
          <p:nvPr/>
        </p:nvSpPr>
        <p:spPr>
          <a:xfrm>
            <a:off x="6709201" y="3212646"/>
            <a:ext cx="30709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ALTERNATIVE NAMES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Fox nut, gorgon nut, and Makhana (India). 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51FFF06-302E-4806-909E-2C90BBD4B4F7}"/>
              </a:ext>
            </a:extLst>
          </p:cNvPr>
          <p:cNvSpPr txBox="1"/>
          <p:nvPr/>
        </p:nvSpPr>
        <p:spPr>
          <a:xfrm>
            <a:off x="6709200" y="3979160"/>
            <a:ext cx="5266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POPCORN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Emerging as a snacking alternative, we’re seeing popped lotus seeds flavoured and sold similar to popcorn.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46872B-E2A2-45FC-8CAA-2505F79AFEA0}"/>
              </a:ext>
            </a:extLst>
          </p:cNvPr>
          <p:cNvSpPr txBox="1"/>
          <p:nvPr/>
        </p:nvSpPr>
        <p:spPr>
          <a:xfrm>
            <a:off x="6709200" y="4922030"/>
            <a:ext cx="43380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CRYSTALLISED LOTUS SEEDS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Crystallised lotus seeds, a popular snack at Chinese New Year,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are made by cooking the seeds in syrup and then drying.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E87F3A2-3802-49A4-8207-4D1EB96D609D}"/>
              </a:ext>
            </a:extLst>
          </p:cNvPr>
          <p:cNvSpPr txBox="1"/>
          <p:nvPr/>
        </p:nvSpPr>
        <p:spPr>
          <a:xfrm>
            <a:off x="6709201" y="5860746"/>
            <a:ext cx="548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LOTUS NUTS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Dried lotus seeds (also known sometimes as lotus nuts) can be added directly to long-cooking soups and congee or soaked in water overnight for other dishes.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539A00E-0D64-4ACE-9691-EE542FF158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96E80D71-67D1-434A-B62C-28CEA2BFC2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4" t="9648" b="2558"/>
          <a:stretch/>
        </p:blipFill>
        <p:spPr>
          <a:xfrm rot="5400000">
            <a:off x="-415669" y="378722"/>
            <a:ext cx="6894945" cy="606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9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DB672F-C11E-400D-B26D-0EEAD492F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890" y="1942671"/>
            <a:ext cx="11566019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+mn-lt"/>
              </a:rPr>
              <a:t>Lotus Seed: </a:t>
            </a:r>
            <a:r>
              <a:rPr lang="en-US" sz="4000" dirty="0" smtClean="0">
                <a:solidFill>
                  <a:srgbClr val="C00000"/>
                </a:solidFill>
                <a:latin typeface="+mn-lt"/>
              </a:rPr>
              <a:t>Current </a:t>
            </a:r>
            <a:r>
              <a:rPr lang="en-US" sz="4000" dirty="0">
                <a:solidFill>
                  <a:srgbClr val="C00000"/>
                </a:solidFill>
                <a:latin typeface="+mn-lt"/>
              </a:rPr>
              <a:t>U</a:t>
            </a:r>
            <a:r>
              <a:rPr lang="en-US" sz="4000" dirty="0" smtClean="0">
                <a:solidFill>
                  <a:srgbClr val="C00000"/>
                </a:solidFill>
                <a:latin typeface="+mn-lt"/>
              </a:rPr>
              <a:t>ses</a:t>
            </a:r>
            <a:endParaRPr lang="en-US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" name="Picture 2" descr="Image result for caramelized lotus seeds">
            <a:extLst>
              <a:ext uri="{FF2B5EF4-FFF2-40B4-BE49-F238E27FC236}">
                <a16:creationId xmlns:a16="http://schemas.microsoft.com/office/drawing/2014/main" xmlns="" id="{13DAC566-E283-4301-B976-0A6D9E194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72" y="3339971"/>
            <a:ext cx="2114048" cy="317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5B1B8DB-4188-414B-8652-EE22843EA8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67" b="8055"/>
          <a:stretch/>
        </p:blipFill>
        <p:spPr>
          <a:xfrm>
            <a:off x="2634676" y="3335991"/>
            <a:ext cx="2309965" cy="317217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7BAB41-8013-4228-9179-14BE4D30869C}"/>
              </a:ext>
            </a:extLst>
          </p:cNvPr>
          <p:cNvSpPr/>
          <p:nvPr/>
        </p:nvSpPr>
        <p:spPr>
          <a:xfrm>
            <a:off x="421572" y="3033093"/>
            <a:ext cx="1272334" cy="319490"/>
          </a:xfrm>
          <a:prstGeom prst="rect">
            <a:avLst/>
          </a:prstGeom>
          <a:solidFill>
            <a:srgbClr val="E47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India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7F6CC70-A301-4091-ABD4-6DC13A176E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1142" y="4308963"/>
            <a:ext cx="3315067" cy="220318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5A04FE7-E142-4B0B-9923-E48157BB2C4A}"/>
              </a:ext>
            </a:extLst>
          </p:cNvPr>
          <p:cNvSpPr/>
          <p:nvPr/>
        </p:nvSpPr>
        <p:spPr>
          <a:xfrm>
            <a:off x="5690151" y="4094217"/>
            <a:ext cx="2006604" cy="214746"/>
          </a:xfrm>
          <a:prstGeom prst="rect">
            <a:avLst/>
          </a:prstGeom>
          <a:solidFill>
            <a:srgbClr val="E47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China &amp; Japan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033C4D4-25BD-46AC-A382-4BDB14748A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130" t="33808" r="3403" b="9911"/>
          <a:stretch/>
        </p:blipFill>
        <p:spPr>
          <a:xfrm>
            <a:off x="5905719" y="2548583"/>
            <a:ext cx="3417778" cy="139603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A6B8B2C-36E9-4A84-9C72-CBE25E53F2A8}"/>
              </a:ext>
            </a:extLst>
          </p:cNvPr>
          <p:cNvSpPr/>
          <p:nvPr/>
        </p:nvSpPr>
        <p:spPr>
          <a:xfrm>
            <a:off x="6459605" y="2394946"/>
            <a:ext cx="2006604" cy="214746"/>
          </a:xfrm>
          <a:prstGeom prst="rect">
            <a:avLst/>
          </a:prstGeom>
          <a:solidFill>
            <a:srgbClr val="E47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USA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 b="6105"/>
          <a:stretch/>
        </p:blipFill>
        <p:spPr bwMode="auto">
          <a:xfrm>
            <a:off x="442110" y="72428"/>
            <a:ext cx="11481303" cy="224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497" y="2609692"/>
            <a:ext cx="2623455" cy="390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330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173" y="1740914"/>
            <a:ext cx="11360800" cy="4555200"/>
          </a:xfrm>
        </p:spPr>
        <p:txBody>
          <a:bodyPr/>
          <a:lstStyle/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r>
              <a:rPr lang="en-AU" dirty="0" smtClean="0"/>
              <a:t>Availability </a:t>
            </a:r>
          </a:p>
          <a:p>
            <a:pPr marL="152396" indent="0">
              <a:buNone/>
            </a:pPr>
            <a:r>
              <a:rPr lang="en-AU" dirty="0"/>
              <a:t> </a:t>
            </a:r>
            <a:r>
              <a:rPr lang="en-AU" dirty="0" smtClean="0"/>
              <a:t>      in</a:t>
            </a:r>
          </a:p>
          <a:p>
            <a:pPr marL="152396" indent="0">
              <a:buNone/>
            </a:pPr>
            <a:r>
              <a:rPr lang="en-AU" dirty="0" smtClean="0"/>
              <a:t>  Australia</a:t>
            </a:r>
            <a:endParaRPr lang="en-AU" dirty="0"/>
          </a:p>
        </p:txBody>
      </p:sp>
      <p:pic>
        <p:nvPicPr>
          <p:cNvPr id="7" name="Picture 6" descr="C:\Users\Neredith\Documents\MarketMaker\1MCORRMIC\2019\HEIA Challenge\Topic 1 Resources for Kit\IMG_874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40825" y="3256724"/>
            <a:ext cx="4036061" cy="2869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Neredith\Documents\MarketMaker\1MCORRMIC\2019\HEIA Challenge\Topic 1 Resources for Kit\IMG_87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05329" y="3177913"/>
            <a:ext cx="4036060" cy="3027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Neredith\Documents\MarketMaker\1MCORRMIC\2019\HEIA Challenge\Topic 1 Resources for Kit\IMG_87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26754" y="3222557"/>
            <a:ext cx="4036058" cy="2937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C:\Users\Neredith\Documents\MarketMaker\1MCORRMIC\2019\HEIA Challenge\Topic 1 Resources for Kit\IMG_875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4397" b="3628"/>
          <a:stretch/>
        </p:blipFill>
        <p:spPr bwMode="auto">
          <a:xfrm rot="5400000">
            <a:off x="-280791" y="4084308"/>
            <a:ext cx="3197777" cy="2052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552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xmlns="" id="{2EAC63FF-14E0-46C2-86E7-06162223160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5" b="12135"/>
          <a:stretch>
            <a:fillRect/>
          </a:stretch>
        </p:blipFill>
        <p:spPr>
          <a:noFill/>
          <a:ln>
            <a:noFill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37397" y="567988"/>
            <a:ext cx="581144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BLACK &amp; WHITE </a:t>
            </a:r>
            <a:endParaRPr lang="en-CA" sz="4000" noProof="0" dirty="0" smtClean="0">
              <a:solidFill>
                <a:srgbClr val="C0000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smtClean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SEASAME </a:t>
            </a:r>
            <a:r>
              <a:rPr lang="en-CA" sz="4000" noProof="0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SEEDS</a:t>
            </a:r>
            <a:endParaRPr kumimoji="0" lang="en-CA" sz="4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9A2E71C-340D-48D2-B8A9-C1A213BC70D5}"/>
              </a:ext>
            </a:extLst>
          </p:cNvPr>
          <p:cNvCxnSpPr>
            <a:cxnSpLocks/>
          </p:cNvCxnSpPr>
          <p:nvPr/>
        </p:nvCxnSpPr>
        <p:spPr>
          <a:xfrm flipH="1">
            <a:off x="6538035" y="2715420"/>
            <a:ext cx="8959" cy="35951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BB3A016-382D-4938-A0F8-42EF678387D1}"/>
              </a:ext>
            </a:extLst>
          </p:cNvPr>
          <p:cNvSpPr/>
          <p:nvPr/>
        </p:nvSpPr>
        <p:spPr>
          <a:xfrm>
            <a:off x="6442898" y="250566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85F1F701-7A05-4EFF-98FD-CD14A2583BB4}"/>
              </a:ext>
            </a:extLst>
          </p:cNvPr>
          <p:cNvSpPr/>
          <p:nvPr/>
        </p:nvSpPr>
        <p:spPr>
          <a:xfrm>
            <a:off x="6432663" y="6203323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26E606F2-0B39-401E-9387-975ECE5B9E4E}"/>
              </a:ext>
            </a:extLst>
          </p:cNvPr>
          <p:cNvSpPr/>
          <p:nvPr/>
        </p:nvSpPr>
        <p:spPr>
          <a:xfrm>
            <a:off x="6475373" y="5311562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723FB3F1-1671-46BA-979D-91728BAC0724}"/>
              </a:ext>
            </a:extLst>
          </p:cNvPr>
          <p:cNvSpPr/>
          <p:nvPr/>
        </p:nvSpPr>
        <p:spPr>
          <a:xfrm>
            <a:off x="6449857" y="4336626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F23F4092-FE27-49B9-88C9-99A82E9B6E92}"/>
              </a:ext>
            </a:extLst>
          </p:cNvPr>
          <p:cNvSpPr/>
          <p:nvPr/>
        </p:nvSpPr>
        <p:spPr>
          <a:xfrm>
            <a:off x="6458816" y="3355676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2FC077-5CB9-4A74-9E74-A7F40E05EC33}"/>
              </a:ext>
            </a:extLst>
          </p:cNvPr>
          <p:cNvSpPr txBox="1"/>
          <p:nvPr/>
        </p:nvSpPr>
        <p:spPr>
          <a:xfrm>
            <a:off x="6794623" y="2322889"/>
            <a:ext cx="5041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SOURCE OF NUTRIENTS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Sesame seeds are a notable source of nutrients and versatile in cooking. Many are familiar with white sesame seeds, but there is a growing use of black sesame seeds.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A761036-4579-424E-A93E-7266552CD1C2}"/>
              </a:ext>
            </a:extLst>
          </p:cNvPr>
          <p:cNvSpPr txBox="1"/>
          <p:nvPr/>
        </p:nvSpPr>
        <p:spPr>
          <a:xfrm>
            <a:off x="6794623" y="3265759"/>
            <a:ext cx="5062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THE SEEDS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White sesame seeds have their hulls (shells) removed, and the hulls of black sesame seeds are intact.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Lato Black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51FFF06-302E-4806-909E-2C90BBD4B4F7}"/>
              </a:ext>
            </a:extLst>
          </p:cNvPr>
          <p:cNvSpPr txBox="1"/>
          <p:nvPr/>
        </p:nvSpPr>
        <p:spPr>
          <a:xfrm>
            <a:off x="6794624" y="4208629"/>
            <a:ext cx="5041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CONDIMENT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We’re seeing sesame in desserts, as a condiment sprinkled on veggies and main dishes, and as packaged snacks found in specialty/niche stores.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46872B-E2A2-45FC-8CAA-2505F79AFEA0}"/>
              </a:ext>
            </a:extLst>
          </p:cNvPr>
          <p:cNvSpPr txBox="1"/>
          <p:nvPr/>
        </p:nvSpPr>
        <p:spPr>
          <a:xfrm>
            <a:off x="6794622" y="5151499"/>
            <a:ext cx="63285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GOMASIO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Also seeing more seasoning blends, like Gomasio – a sesame salt,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originating in Japanese cuisine. Used as a topping, and in crusting meats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and seafood.</a:t>
            </a:r>
          </a:p>
          <a:p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latin typeface="Lato Black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10F63C-1B7E-4D20-BBCE-C17FDF8F0717}"/>
              </a:ext>
            </a:extLst>
          </p:cNvPr>
          <p:cNvSpPr txBox="1"/>
          <p:nvPr/>
        </p:nvSpPr>
        <p:spPr>
          <a:xfrm>
            <a:off x="6775543" y="6070547"/>
            <a:ext cx="5041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NUT FREE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/>
              </a:rPr>
              <a:t>Sesame seed has a nutty flavour, but they are nut free. Perfect for sweet &amp; savoury desserts!</a:t>
            </a:r>
          </a:p>
        </p:txBody>
      </p:sp>
    </p:spTree>
    <p:extLst>
      <p:ext uri="{BB962C8B-B14F-4D97-AF65-F5344CB8AC3E}">
        <p14:creationId xmlns:p14="http://schemas.microsoft.com/office/powerpoint/2010/main" val="14957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DB672F-C11E-400D-B26D-0EEAD492F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07" y="2021160"/>
            <a:ext cx="11566019" cy="132556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+mn-lt"/>
              </a:rPr>
              <a:t>Sesame 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Seeds: 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Current 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U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ses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95C351A-69EA-4D85-970A-FA904D571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611" y="4814818"/>
            <a:ext cx="2462633" cy="186870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C2252AF-0169-4CB2-A813-490A809F3C13}"/>
              </a:ext>
            </a:extLst>
          </p:cNvPr>
          <p:cNvSpPr/>
          <p:nvPr/>
        </p:nvSpPr>
        <p:spPr>
          <a:xfrm>
            <a:off x="6157902" y="4791298"/>
            <a:ext cx="2460342" cy="204893"/>
          </a:xfrm>
          <a:prstGeom prst="rect">
            <a:avLst/>
          </a:prstGeom>
          <a:solidFill>
            <a:srgbClr val="108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Australia, New Zealand, UK</a:t>
            </a:r>
          </a:p>
        </p:txBody>
      </p:sp>
      <p:pic>
        <p:nvPicPr>
          <p:cNvPr id="16" name="Picture 4" descr="Image result for black sesame soup">
            <a:extLst>
              <a:ext uri="{FF2B5EF4-FFF2-40B4-BE49-F238E27FC236}">
                <a16:creationId xmlns:a16="http://schemas.microsoft.com/office/drawing/2014/main" xmlns="" id="{D2DBB424-2517-428D-9A7E-0CFFDD494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20" y="3031858"/>
            <a:ext cx="3301778" cy="220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EAFFF19-9CBF-4C69-9C84-97417C1F5FA4}"/>
              </a:ext>
            </a:extLst>
          </p:cNvPr>
          <p:cNvSpPr/>
          <p:nvPr/>
        </p:nvSpPr>
        <p:spPr>
          <a:xfrm>
            <a:off x="322720" y="3048147"/>
            <a:ext cx="732956" cy="169253"/>
          </a:xfrm>
          <a:prstGeom prst="rect">
            <a:avLst/>
          </a:prstGeom>
          <a:solidFill>
            <a:srgbClr val="108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Asia</a:t>
            </a:r>
          </a:p>
        </p:txBody>
      </p:sp>
      <p:pic>
        <p:nvPicPr>
          <p:cNvPr id="18" name="Picture 17">
            <a:hlinkClick r:id="rId5"/>
            <a:extLst>
              <a:ext uri="{FF2B5EF4-FFF2-40B4-BE49-F238E27FC236}">
                <a16:creationId xmlns:a16="http://schemas.microsoft.com/office/drawing/2014/main" xmlns="" id="{B33CD220-6C66-47D0-9F4C-D35041E52D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4030" y="4455587"/>
            <a:ext cx="2350339" cy="238812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8A001EA-CC8A-4D36-AC27-A12BEAB15AF1}"/>
              </a:ext>
            </a:extLst>
          </p:cNvPr>
          <p:cNvSpPr/>
          <p:nvPr/>
        </p:nvSpPr>
        <p:spPr>
          <a:xfrm>
            <a:off x="3670442" y="4469583"/>
            <a:ext cx="599078" cy="138338"/>
          </a:xfrm>
          <a:prstGeom prst="rect">
            <a:avLst/>
          </a:prstGeom>
          <a:solidFill>
            <a:srgbClr val="108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USA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A0175752-071D-4E6B-BE2A-E74A98312E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686" y="5453269"/>
            <a:ext cx="1544923" cy="126351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352E89CA-25E8-4AD8-B5EE-E05D1BDE34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0435"/>
          <a:stretch/>
        </p:blipFill>
        <p:spPr>
          <a:xfrm>
            <a:off x="4459199" y="3132773"/>
            <a:ext cx="2474625" cy="158514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60DB646B-4C25-4D8F-A8BE-9F805BCD639F}"/>
              </a:ext>
            </a:extLst>
          </p:cNvPr>
          <p:cNvSpPr/>
          <p:nvPr/>
        </p:nvSpPr>
        <p:spPr>
          <a:xfrm>
            <a:off x="1732005" y="6401352"/>
            <a:ext cx="1094512" cy="282170"/>
          </a:xfrm>
          <a:prstGeom prst="rect">
            <a:avLst/>
          </a:prstGeom>
          <a:solidFill>
            <a:srgbClr val="108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Hong Kong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AAAFF0E0-5F87-40D7-BCBB-8B9F723E79BD}"/>
              </a:ext>
            </a:extLst>
          </p:cNvPr>
          <p:cNvSpPr/>
          <p:nvPr/>
        </p:nvSpPr>
        <p:spPr>
          <a:xfrm>
            <a:off x="4432110" y="3132773"/>
            <a:ext cx="2501714" cy="289799"/>
          </a:xfrm>
          <a:prstGeom prst="rect">
            <a:avLst/>
          </a:prstGeom>
          <a:solidFill>
            <a:srgbClr val="108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Australia, Hong Kong, Canada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 b="4615"/>
          <a:stretch/>
        </p:blipFill>
        <p:spPr bwMode="auto">
          <a:xfrm>
            <a:off x="322720" y="72427"/>
            <a:ext cx="11481303" cy="228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674" y="3277672"/>
            <a:ext cx="2483617" cy="33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079" y="2019141"/>
            <a:ext cx="1849159" cy="269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97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8868" y="2538582"/>
            <a:ext cx="11360800" cy="4555200"/>
          </a:xfrm>
        </p:spPr>
        <p:txBody>
          <a:bodyPr>
            <a:normAutofit/>
          </a:bodyPr>
          <a:lstStyle/>
          <a:p>
            <a:r>
              <a:rPr lang="en-US" sz="2400" dirty="0"/>
              <a:t>Introductions</a:t>
            </a:r>
          </a:p>
          <a:p>
            <a:pPr lvl="1"/>
            <a:r>
              <a:rPr lang="en-US" b="1" dirty="0"/>
              <a:t>Michelle </a:t>
            </a:r>
            <a:r>
              <a:rPr lang="en-US" b="1" dirty="0" err="1"/>
              <a:t>Zammit</a:t>
            </a:r>
            <a:r>
              <a:rPr lang="en-US" dirty="0"/>
              <a:t>, Culinary Product Development- McCormick Foods Australia: </a:t>
            </a:r>
            <a:r>
              <a:rPr lang="en-US" i="1" dirty="0" smtClean="0">
                <a:solidFill>
                  <a:srgbClr val="C00000"/>
                </a:solidFill>
              </a:rPr>
              <a:t>New Look Flavour </a:t>
            </a:r>
            <a:r>
              <a:rPr lang="en-US" i="1" dirty="0">
                <a:solidFill>
                  <a:srgbClr val="C00000"/>
                </a:solidFill>
              </a:rPr>
              <a:t>Forecast report </a:t>
            </a:r>
            <a:r>
              <a:rPr lang="en-US" dirty="0">
                <a:solidFill>
                  <a:srgbClr val="C00000"/>
                </a:solidFill>
              </a:rPr>
              <a:t>and </a:t>
            </a:r>
            <a:r>
              <a:rPr lang="en-US" i="1" dirty="0">
                <a:solidFill>
                  <a:srgbClr val="C00000"/>
                </a:solidFill>
              </a:rPr>
              <a:t>Flavour Forecast </a:t>
            </a:r>
            <a:r>
              <a:rPr lang="en-US" i="1" dirty="0" smtClean="0">
                <a:solidFill>
                  <a:srgbClr val="C00000"/>
                </a:solidFill>
              </a:rPr>
              <a:t>2019 </a:t>
            </a:r>
            <a:r>
              <a:rPr lang="en-US" i="1" dirty="0">
                <a:solidFill>
                  <a:srgbClr val="C00000"/>
                </a:solidFill>
              </a:rPr>
              <a:t>trends</a:t>
            </a:r>
            <a:r>
              <a:rPr lang="en-US" i="1" dirty="0" smtClean="0">
                <a:solidFill>
                  <a:srgbClr val="C00000"/>
                </a:solidFill>
              </a:rPr>
              <a:t>.</a:t>
            </a:r>
            <a:endParaRPr lang="en-US" dirty="0"/>
          </a:p>
          <a:p>
            <a:pPr lvl="1"/>
            <a:r>
              <a:rPr lang="en-US" b="1" dirty="0"/>
              <a:t>Leanne Compton</a:t>
            </a:r>
            <a:r>
              <a:rPr lang="en-US" dirty="0"/>
              <a:t>, HEIA/Judge: </a:t>
            </a:r>
            <a:r>
              <a:rPr lang="en-US" i="1" dirty="0">
                <a:solidFill>
                  <a:srgbClr val="C00000"/>
                </a:solidFill>
              </a:rPr>
              <a:t>Unpacking the </a:t>
            </a:r>
            <a:r>
              <a:rPr lang="en-US" i="1" dirty="0" smtClean="0">
                <a:solidFill>
                  <a:srgbClr val="C00000"/>
                </a:solidFill>
              </a:rPr>
              <a:t>2019 </a:t>
            </a:r>
            <a:r>
              <a:rPr lang="en-US" i="1" dirty="0">
                <a:solidFill>
                  <a:srgbClr val="C00000"/>
                </a:solidFill>
              </a:rPr>
              <a:t>Recipe Challenge brief </a:t>
            </a:r>
            <a:r>
              <a:rPr lang="en-US" dirty="0"/>
              <a:t>and </a:t>
            </a:r>
            <a:r>
              <a:rPr lang="en-US" i="1" dirty="0">
                <a:solidFill>
                  <a:srgbClr val="C00000"/>
                </a:solidFill>
              </a:rPr>
              <a:t>What the judges are looking </a:t>
            </a:r>
            <a:r>
              <a:rPr lang="en-US" i="1" dirty="0" smtClean="0">
                <a:solidFill>
                  <a:srgbClr val="C00000"/>
                </a:solidFill>
              </a:rPr>
              <a:t>for?</a:t>
            </a:r>
          </a:p>
          <a:p>
            <a:pPr lvl="1"/>
            <a:r>
              <a:rPr lang="en-AU" sz="2400" b="1" dirty="0" smtClean="0"/>
              <a:t>Dr </a:t>
            </a:r>
            <a:r>
              <a:rPr lang="en-AU" sz="2400" b="1" dirty="0"/>
              <a:t>Sandra </a:t>
            </a:r>
            <a:r>
              <a:rPr lang="en-AU" sz="2400" b="1" dirty="0" smtClean="0"/>
              <a:t>Fordyce-</a:t>
            </a:r>
            <a:r>
              <a:rPr lang="en-AU" sz="2400" b="1" dirty="0" err="1" smtClean="0"/>
              <a:t>Voorham</a:t>
            </a:r>
            <a:r>
              <a:rPr lang="en-AU" sz="2400" dirty="0" smtClean="0"/>
              <a:t>, </a:t>
            </a:r>
            <a:r>
              <a:rPr lang="en-AU" dirty="0"/>
              <a:t>HEIA (V) </a:t>
            </a:r>
            <a:r>
              <a:rPr lang="en-AU" dirty="0" smtClean="0"/>
              <a:t>Committee and Home </a:t>
            </a:r>
            <a:r>
              <a:rPr lang="en-AU" dirty="0"/>
              <a:t>Economics Teacher (Years 7-12</a:t>
            </a:r>
            <a:r>
              <a:rPr lang="en-AU" dirty="0" smtClean="0"/>
              <a:t>)</a:t>
            </a:r>
            <a:r>
              <a:rPr lang="en-AU" sz="2400" dirty="0" smtClean="0"/>
              <a:t>, Mentone Girls’ Grammar School, VIC</a:t>
            </a:r>
            <a:r>
              <a:rPr lang="en-AU" sz="2400" dirty="0"/>
              <a:t> </a:t>
            </a:r>
            <a:r>
              <a:rPr lang="en-US" sz="2400" dirty="0" smtClean="0"/>
              <a:t>: </a:t>
            </a:r>
            <a:r>
              <a:rPr lang="en-US" sz="2400" i="1" dirty="0" smtClean="0">
                <a:solidFill>
                  <a:srgbClr val="C00000"/>
                </a:solidFill>
              </a:rPr>
              <a:t>Tips for the classroom use.</a:t>
            </a:r>
            <a:endParaRPr lang="en-US" sz="2400" i="1" dirty="0">
              <a:solidFill>
                <a:srgbClr val="C0000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7251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noFill/>
          <a:ln>
            <a:noFill/>
          </a:ln>
        </p:spPr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37397" y="567988"/>
            <a:ext cx="581144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dirty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ANCIENT SEEDS</a:t>
            </a:r>
            <a:endParaRPr kumimoji="0" lang="en-CA" sz="4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9A2E71C-340D-48D2-B8A9-C1A213BC70D5}"/>
              </a:ext>
            </a:extLst>
          </p:cNvPr>
          <p:cNvCxnSpPr>
            <a:cxnSpLocks/>
          </p:cNvCxnSpPr>
          <p:nvPr/>
        </p:nvCxnSpPr>
        <p:spPr>
          <a:xfrm flipH="1">
            <a:off x="6623012" y="2631330"/>
            <a:ext cx="8959" cy="35951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BB3A016-382D-4938-A0F8-42EF678387D1}"/>
              </a:ext>
            </a:extLst>
          </p:cNvPr>
          <p:cNvSpPr/>
          <p:nvPr/>
        </p:nvSpPr>
        <p:spPr>
          <a:xfrm>
            <a:off x="6543793" y="2460824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85F1F701-7A05-4EFF-98FD-CD14A2583BB4}"/>
              </a:ext>
            </a:extLst>
          </p:cNvPr>
          <p:cNvSpPr/>
          <p:nvPr/>
        </p:nvSpPr>
        <p:spPr>
          <a:xfrm>
            <a:off x="6545392" y="6050099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26E606F2-0B39-401E-9387-975ECE5B9E4E}"/>
              </a:ext>
            </a:extLst>
          </p:cNvPr>
          <p:cNvSpPr/>
          <p:nvPr/>
        </p:nvSpPr>
        <p:spPr>
          <a:xfrm>
            <a:off x="6499139" y="5118586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723FB3F1-1671-46BA-979D-91728BAC0724}"/>
              </a:ext>
            </a:extLst>
          </p:cNvPr>
          <p:cNvSpPr/>
          <p:nvPr/>
        </p:nvSpPr>
        <p:spPr>
          <a:xfrm>
            <a:off x="6471152" y="4182264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F23F4092-FE27-49B9-88C9-99A82E9B6E92}"/>
              </a:ext>
            </a:extLst>
          </p:cNvPr>
          <p:cNvSpPr/>
          <p:nvPr/>
        </p:nvSpPr>
        <p:spPr>
          <a:xfrm>
            <a:off x="6509990" y="3269656"/>
            <a:ext cx="176356" cy="1763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2FC077-5CB9-4A74-9E74-A7F40E05EC33}"/>
              </a:ext>
            </a:extLst>
          </p:cNvPr>
          <p:cNvSpPr txBox="1"/>
          <p:nvPr/>
        </p:nvSpPr>
        <p:spPr>
          <a:xfrm>
            <a:off x="6978743" y="2267848"/>
            <a:ext cx="50978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ANCIENT TIMES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These seeds date back to ancient Roman, Greek and Egyptian civilizations, and are now being rediscovered in new ways.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A761036-4579-424E-A93E-7266552CD1C2}"/>
              </a:ext>
            </a:extLst>
          </p:cNvPr>
          <p:cNvSpPr txBox="1"/>
          <p:nvPr/>
        </p:nvSpPr>
        <p:spPr>
          <a:xfrm>
            <a:off x="6978743" y="3108112"/>
            <a:ext cx="5118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MOST POPULAR ANCIENT SEEDS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Types of ancient seeds to watch: mustard, coriander, cumin, sesame, caraway.</a:t>
            </a:r>
          </a:p>
          <a:p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51FFF06-302E-4806-909E-2C90BBD4B4F7}"/>
              </a:ext>
            </a:extLst>
          </p:cNvPr>
          <p:cNvSpPr txBox="1"/>
          <p:nvPr/>
        </p:nvSpPr>
        <p:spPr>
          <a:xfrm>
            <a:off x="6959663" y="4031442"/>
            <a:ext cx="5097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HOW TO EAT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Whole, cracked, toasted, pickled, infused in oil and in seasoning blends.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646872B-E2A2-45FC-8CAA-2505F79AFEA0}"/>
              </a:ext>
            </a:extLst>
          </p:cNvPr>
          <p:cNvSpPr txBox="1"/>
          <p:nvPr/>
        </p:nvSpPr>
        <p:spPr>
          <a:xfrm>
            <a:off x="6959663" y="4944058"/>
            <a:ext cx="64177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MUSTARD SEED FLAVOURED OIL 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Cook seeds in olive oil until seeds pop, remove from heat and 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add turmeric and pinch of cayenne pepper - great for a topping for stew.</a:t>
            </a:r>
          </a:p>
          <a:p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10F63C-1B7E-4D20-BBCE-C17FDF8F0717}"/>
              </a:ext>
            </a:extLst>
          </p:cNvPr>
          <p:cNvSpPr txBox="1"/>
          <p:nvPr/>
        </p:nvSpPr>
        <p:spPr>
          <a:xfrm>
            <a:off x="6959663" y="5867388"/>
            <a:ext cx="5885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INDIAN CUISINE COOKING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Tempering or Tadka is a cooking method where oil is heated until 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very hot and whole spices (usually whole mustard seeds) are added </a:t>
            </a:r>
          </a:p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/>
              </a:rPr>
              <a:t>and fried. Then add as a final touch or garnish to a dish. </a:t>
            </a:r>
          </a:p>
        </p:txBody>
      </p:sp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xmlns="" id="{6758DDB1-4BBF-461C-9936-344D6FCCB0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11"/>
          <a:stretch/>
        </p:blipFill>
        <p:spPr bwMode="auto">
          <a:xfrm>
            <a:off x="-19080" y="0"/>
            <a:ext cx="6079244" cy="689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32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DB672F-C11E-400D-B26D-0EEAD492F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890" y="1942671"/>
            <a:ext cx="11566019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+mn-lt"/>
              </a:rPr>
              <a:t>Ancient Seeds: </a:t>
            </a:r>
            <a:r>
              <a:rPr lang="en-US" sz="4000" dirty="0" smtClean="0">
                <a:solidFill>
                  <a:srgbClr val="C00000"/>
                </a:solidFill>
                <a:latin typeface="+mn-lt"/>
              </a:rPr>
              <a:t>Current </a:t>
            </a:r>
            <a:r>
              <a:rPr lang="en-US" sz="4000" dirty="0">
                <a:solidFill>
                  <a:srgbClr val="C00000"/>
                </a:solidFill>
                <a:latin typeface="+mn-lt"/>
              </a:rPr>
              <a:t>U</a:t>
            </a:r>
            <a:r>
              <a:rPr lang="en-US" sz="4000" dirty="0" smtClean="0">
                <a:solidFill>
                  <a:srgbClr val="C00000"/>
                </a:solidFill>
                <a:latin typeface="+mn-lt"/>
              </a:rPr>
              <a:t>ses</a:t>
            </a:r>
            <a:endParaRPr lang="en-US" sz="4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852D322-BF62-47A2-8264-D3CA62559656}"/>
              </a:ext>
            </a:extLst>
          </p:cNvPr>
          <p:cNvSpPr txBox="1"/>
          <p:nvPr/>
        </p:nvSpPr>
        <p:spPr>
          <a:xfrm>
            <a:off x="996762" y="3285038"/>
            <a:ext cx="3239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Coriander Seed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8E8307C-07A6-499A-8738-227772AC37F5}"/>
              </a:ext>
            </a:extLst>
          </p:cNvPr>
          <p:cNvSpPr txBox="1"/>
          <p:nvPr/>
        </p:nvSpPr>
        <p:spPr>
          <a:xfrm>
            <a:off x="281556" y="5499724"/>
            <a:ext cx="1981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Crispy brisket taco with cumin seed.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BC25FAED-35DB-4F34-B14E-51A5CB5B3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13" y="3796703"/>
            <a:ext cx="2273621" cy="1703021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BD149EE2-C0AC-449A-BE2F-FC75F2E84522}"/>
              </a:ext>
            </a:extLst>
          </p:cNvPr>
          <p:cNvGrpSpPr/>
          <p:nvPr/>
        </p:nvGrpSpPr>
        <p:grpSpPr>
          <a:xfrm>
            <a:off x="2616503" y="3737576"/>
            <a:ext cx="2531628" cy="1821274"/>
            <a:chOff x="6819883" y="4210307"/>
            <a:chExt cx="2652089" cy="1767606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D5D6CB08-6F4F-4F07-A280-E48FF83E3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3768" y="4359579"/>
              <a:ext cx="2299227" cy="143438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ACF0132C-6B39-4FF8-ADB6-976FC30A4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19883" y="4210307"/>
              <a:ext cx="901372" cy="298544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BC5FB41D-F09F-4BB7-B2DB-CBE8B2BBE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45478" y="5610005"/>
              <a:ext cx="1326494" cy="367908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03F49189-4BE6-4854-B188-676B83843F98}"/>
                </a:ext>
              </a:extLst>
            </p:cNvPr>
            <p:cNvSpPr/>
            <p:nvPr/>
          </p:nvSpPr>
          <p:spPr>
            <a:xfrm>
              <a:off x="6938842" y="5739792"/>
              <a:ext cx="1024685" cy="1461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USA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B4DECC3-5476-4F98-A19A-5C8AD923C063}"/>
              </a:ext>
            </a:extLst>
          </p:cNvPr>
          <p:cNvSpPr txBox="1"/>
          <p:nvPr/>
        </p:nvSpPr>
        <p:spPr>
          <a:xfrm>
            <a:off x="7620400" y="2226133"/>
            <a:ext cx="3756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Cumin Seed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A02B495F-6DC2-43F2-BEF6-B7F55534F3AD}"/>
              </a:ext>
            </a:extLst>
          </p:cNvPr>
          <p:cNvSpPr txBox="1"/>
          <p:nvPr/>
        </p:nvSpPr>
        <p:spPr>
          <a:xfrm>
            <a:off x="7075584" y="4248104"/>
            <a:ext cx="2423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Coriander seed “Dukkha” coated grilled corn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0C6108E5-9B24-415F-8F87-EFAF65FA97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7429027" y="2204946"/>
            <a:ext cx="1586400" cy="242318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FC324C2E-37A2-4696-B63C-1307959B6074}"/>
              </a:ext>
            </a:extLst>
          </p:cNvPr>
          <p:cNvGrpSpPr/>
          <p:nvPr/>
        </p:nvGrpSpPr>
        <p:grpSpPr>
          <a:xfrm>
            <a:off x="9537700" y="2586246"/>
            <a:ext cx="2398747" cy="1660579"/>
            <a:chOff x="277566" y="4935080"/>
            <a:chExt cx="1762810" cy="1179769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67DAF7CD-8C1B-4858-99D8-E8E2E9285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7566" y="4935080"/>
              <a:ext cx="1762810" cy="1179769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C875A168-9FDF-4EB6-BFBD-7C18AECE71B3}"/>
                </a:ext>
              </a:extLst>
            </p:cNvPr>
            <p:cNvSpPr/>
            <p:nvPr/>
          </p:nvSpPr>
          <p:spPr>
            <a:xfrm>
              <a:off x="277566" y="5928225"/>
              <a:ext cx="751380" cy="16746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Egypt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4795958-5AA9-4066-A9AB-88E5CE360EA4}"/>
              </a:ext>
            </a:extLst>
          </p:cNvPr>
          <p:cNvSpPr txBox="1"/>
          <p:nvPr/>
        </p:nvSpPr>
        <p:spPr>
          <a:xfrm>
            <a:off x="9870628" y="4209736"/>
            <a:ext cx="19076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/>
              <a:t>Dukkah</a:t>
            </a:r>
            <a:r>
              <a:rPr lang="en-US" sz="1100" dirty="0"/>
              <a:t>/</a:t>
            </a:r>
            <a:r>
              <a:rPr lang="en-US" sz="1100" dirty="0" err="1"/>
              <a:t>Duqqa</a:t>
            </a:r>
            <a:r>
              <a:rPr lang="en-US" sz="1100" dirty="0"/>
              <a:t> is a condiment consisting of a mixture of nuts, sesame seeds, coriander seeds, and cumin.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AE2BA3C0-E206-468D-8576-AAD3CF6DA70C}"/>
              </a:ext>
            </a:extLst>
          </p:cNvPr>
          <p:cNvGrpSpPr/>
          <p:nvPr/>
        </p:nvGrpSpPr>
        <p:grpSpPr>
          <a:xfrm>
            <a:off x="5922262" y="5149457"/>
            <a:ext cx="2649859" cy="1500753"/>
            <a:chOff x="7429595" y="2863865"/>
            <a:chExt cx="2029006" cy="1130270"/>
          </a:xfrm>
        </p:grpSpPr>
        <p:pic>
          <p:nvPicPr>
            <p:cNvPr id="42" name="Picture 2" descr="Israeli chicken schnitzel with red cabbage and apple coleslaw">
              <a:extLst>
                <a:ext uri="{FF2B5EF4-FFF2-40B4-BE49-F238E27FC236}">
                  <a16:creationId xmlns:a16="http://schemas.microsoft.com/office/drawing/2014/main" xmlns="" id="{DD4140F9-7EFF-4CC9-8C9A-9EC4C68CEE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9232" y="2863865"/>
              <a:ext cx="2009369" cy="1130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xmlns="" id="{36C9B53B-9BC3-478B-B33D-C2C98400BAEC}"/>
                </a:ext>
              </a:extLst>
            </p:cNvPr>
            <p:cNvSpPr/>
            <p:nvPr/>
          </p:nvSpPr>
          <p:spPr>
            <a:xfrm>
              <a:off x="7429595" y="2863865"/>
              <a:ext cx="829792" cy="1347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/>
                <a:t>Europe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5FFB9DF8-87CF-45B1-BDFC-F4ACD674A015}"/>
              </a:ext>
            </a:extLst>
          </p:cNvPr>
          <p:cNvSpPr txBox="1"/>
          <p:nvPr/>
        </p:nvSpPr>
        <p:spPr>
          <a:xfrm>
            <a:off x="6360011" y="4761336"/>
            <a:ext cx="1862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Caraway Seed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 b="5750"/>
          <a:stretch/>
        </p:blipFill>
        <p:spPr bwMode="auto">
          <a:xfrm>
            <a:off x="296970" y="72428"/>
            <a:ext cx="11481303" cy="225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70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144" y="2555924"/>
            <a:ext cx="2730031" cy="387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693" y="2540985"/>
            <a:ext cx="2740076" cy="388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494" y="3414409"/>
            <a:ext cx="2811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Ideation Posters developed for our customers – which are also in the Challenge Pack. </a:t>
            </a:r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8"/>
          <a:stretch/>
        </p:blipFill>
        <p:spPr bwMode="auto">
          <a:xfrm>
            <a:off x="442110" y="72427"/>
            <a:ext cx="11481303" cy="240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76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320" y="2532864"/>
            <a:ext cx="2726451" cy="384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77" y="2532864"/>
            <a:ext cx="2725342" cy="3849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2532864"/>
            <a:ext cx="5534735" cy="390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592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413" y="2812307"/>
            <a:ext cx="41148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450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ln>
            <a:solidFill>
              <a:schemeClr val="bg1"/>
            </a:solidFill>
          </a:ln>
        </p:spPr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608646" y="2386519"/>
            <a:ext cx="4864099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en-AU" i="1" dirty="0" smtClean="0"/>
              <a:t>Vegan </a:t>
            </a:r>
            <a:r>
              <a:rPr lang="en-AU" i="1" dirty="0"/>
              <a:t>+ Mexican! These two powerful</a:t>
            </a:r>
            <a:r>
              <a:rPr lang="en-AU" dirty="0"/>
              <a:t/>
            </a:r>
            <a:br>
              <a:rPr lang="en-AU" dirty="0"/>
            </a:br>
            <a:r>
              <a:rPr lang="en-AU" i="1" dirty="0"/>
              <a:t>foodie styles have finally become one. </a:t>
            </a:r>
            <a:r>
              <a:rPr lang="en-AU" dirty="0"/>
              <a:t/>
            </a:r>
            <a:br>
              <a:rPr lang="en-AU" dirty="0"/>
            </a:br>
            <a:r>
              <a:rPr lang="en-AU" i="1" dirty="0"/>
              <a:t>With the essential spices and creative cooking techniques </a:t>
            </a:r>
            <a:r>
              <a:rPr lang="en-AU" i="1" dirty="0" smtClean="0"/>
              <a:t>, you </a:t>
            </a:r>
            <a:r>
              <a:rPr lang="en-AU" i="1" dirty="0"/>
              <a:t>can recreate </a:t>
            </a:r>
            <a:r>
              <a:rPr lang="en-AU" i="1" dirty="0" smtClean="0"/>
              <a:t>the</a:t>
            </a:r>
            <a:r>
              <a:rPr lang="en-AU" dirty="0"/>
              <a:t> </a:t>
            </a:r>
            <a:r>
              <a:rPr lang="en-AU" i="1" dirty="0" smtClean="0"/>
              <a:t>traditional </a:t>
            </a:r>
            <a:r>
              <a:rPr lang="en-AU" i="1" dirty="0"/>
              <a:t>taste, texture and appeal of Mexican-inspired meat dishes. Simple swaps </a:t>
            </a:r>
            <a:r>
              <a:rPr lang="en-AU" i="1" dirty="0" smtClean="0"/>
              <a:t>let </a:t>
            </a:r>
            <a:r>
              <a:rPr lang="en-AU" i="1" dirty="0"/>
              <a:t>you satisfy your sweet tooth  </a:t>
            </a:r>
            <a:r>
              <a:rPr lang="en-AU" i="1" dirty="0" smtClean="0"/>
              <a:t>and</a:t>
            </a:r>
            <a:r>
              <a:rPr lang="en-AU" i="1" dirty="0"/>
              <a:t>, a focus on </a:t>
            </a:r>
            <a:r>
              <a:rPr lang="en-AU" i="1" dirty="0" err="1"/>
              <a:t>antojitos</a:t>
            </a:r>
            <a:r>
              <a:rPr lang="en-AU" i="1" dirty="0"/>
              <a:t> (small bites) </a:t>
            </a:r>
            <a:r>
              <a:rPr lang="en-AU" i="1" dirty="0" smtClean="0"/>
              <a:t>means</a:t>
            </a:r>
            <a:r>
              <a:rPr lang="en-AU" dirty="0"/>
              <a:t> </a:t>
            </a:r>
            <a:r>
              <a:rPr lang="en-AU" i="1" dirty="0" smtClean="0"/>
              <a:t>everyone </a:t>
            </a:r>
            <a:r>
              <a:rPr lang="en-AU" i="1" dirty="0"/>
              <a:t>can consciously enjoy satisfying street food like Mexican corn, tamales and tostadas.</a:t>
            </a:r>
            <a:r>
              <a:rPr lang="en-AU" b="1" dirty="0"/>
              <a:t/>
            </a:r>
            <a:br>
              <a:rPr lang="en-AU" b="1" dirty="0"/>
            </a:b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608646" y="376793"/>
            <a:ext cx="601131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Q2</a:t>
            </a:r>
            <a:r>
              <a:rPr kumimoji="0" lang="en-CA" sz="400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FLAVOUR TOPIC</a:t>
            </a:r>
          </a:p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MEXICANA</a:t>
            </a:r>
            <a:r>
              <a:rPr kumimoji="0" lang="en-CA" sz="400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 VEGANA</a:t>
            </a:r>
            <a:endParaRPr kumimoji="0" lang="en-CA" sz="4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C:\Users\Neredith\Documents\MarketMaker\1MCORRMIC\2019\HEIA Challenge\Background on Topic 2\Portrait vegan Taco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5" b="1208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29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778" y="2013289"/>
            <a:ext cx="11360800" cy="4555200"/>
          </a:xfrm>
        </p:spPr>
        <p:txBody>
          <a:bodyPr>
            <a:normAutofit fontScale="92500" lnSpcReduction="20000"/>
          </a:bodyPr>
          <a:lstStyle/>
          <a:p>
            <a:endParaRPr lang="en-AU" dirty="0" smtClean="0"/>
          </a:p>
          <a:p>
            <a:pPr marL="152396" indent="0">
              <a:buNone/>
            </a:pPr>
            <a:r>
              <a:rPr lang="en-AU" b="1" i="1" dirty="0" smtClean="0"/>
              <a:t>Why the increased interest in Vegan?</a:t>
            </a:r>
          </a:p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endParaRPr lang="en-AU" dirty="0" smtClean="0"/>
          </a:p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r>
              <a:rPr lang="en-AU" dirty="0" smtClean="0"/>
              <a:t>Research found that today’s </a:t>
            </a:r>
            <a:r>
              <a:rPr lang="en-AU" dirty="0"/>
              <a:t>consumers increasingly prefer meals that are healthier and better for </a:t>
            </a:r>
            <a:r>
              <a:rPr lang="en-AU" dirty="0" smtClean="0"/>
              <a:t>the</a:t>
            </a:r>
            <a:r>
              <a:rPr lang="en-AU" dirty="0"/>
              <a:t> </a:t>
            </a:r>
            <a:r>
              <a:rPr lang="en-AU" dirty="0" smtClean="0"/>
              <a:t>environment</a:t>
            </a:r>
            <a:r>
              <a:rPr lang="en-AU" dirty="0"/>
              <a:t>. </a:t>
            </a:r>
            <a:endParaRPr lang="en-AU" dirty="0" smtClean="0"/>
          </a:p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r>
              <a:rPr lang="en-AU" dirty="0" smtClean="0"/>
              <a:t>More </a:t>
            </a:r>
            <a:r>
              <a:rPr lang="en-AU" dirty="0"/>
              <a:t>than ever </a:t>
            </a:r>
            <a:r>
              <a:rPr lang="en-AU" dirty="0" smtClean="0"/>
              <a:t>consumers </a:t>
            </a:r>
            <a:r>
              <a:rPr lang="en-AU" dirty="0"/>
              <a:t>are experimenting with their diet and </a:t>
            </a:r>
            <a:r>
              <a:rPr lang="en-AU" dirty="0" smtClean="0"/>
              <a:t>trying</a:t>
            </a:r>
            <a:r>
              <a:rPr lang="en-AU" dirty="0"/>
              <a:t> </a:t>
            </a:r>
            <a:r>
              <a:rPr lang="en-AU" dirty="0" smtClean="0"/>
              <a:t>various </a:t>
            </a:r>
            <a:r>
              <a:rPr lang="en-AU" dirty="0"/>
              <a:t>approaches to eating — many of them involving plant-based </a:t>
            </a:r>
            <a:r>
              <a:rPr lang="en-AU" dirty="0" smtClean="0"/>
              <a:t>foods to replicate traditional meat dishes using different cooking techniques and flavour enhancements. </a:t>
            </a:r>
            <a:endParaRPr lang="en-AU" dirty="0"/>
          </a:p>
          <a:p>
            <a:pPr marL="152396" indent="0">
              <a:buNone/>
            </a:pP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 </a:t>
            </a:r>
          </a:p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endParaRPr lang="en-AU" dirty="0"/>
          </a:p>
          <a:p>
            <a:pPr marL="152396" indent="0">
              <a:buNone/>
            </a:pPr>
            <a:endParaRPr lang="en-AU" dirty="0" smtClean="0">
              <a:hlinkClick r:id="rId2"/>
            </a:endParaRPr>
          </a:p>
          <a:p>
            <a:pPr marL="152396" indent="0">
              <a:buNone/>
            </a:pPr>
            <a:endParaRPr lang="en-AU" dirty="0"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24911062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72" y="1925739"/>
            <a:ext cx="11360800" cy="4555200"/>
          </a:xfrm>
        </p:spPr>
        <p:txBody>
          <a:bodyPr/>
          <a:lstStyle/>
          <a:p>
            <a:pPr marL="152396" indent="0">
              <a:buNone/>
            </a:pPr>
            <a:r>
              <a:rPr lang="en-AU" b="1" dirty="0"/>
              <a:t>Mexicana </a:t>
            </a:r>
            <a:r>
              <a:rPr lang="en-AU" b="1" dirty="0" err="1"/>
              <a:t>Vegana</a:t>
            </a:r>
            <a:r>
              <a:rPr lang="en-AU" b="1" dirty="0"/>
              <a:t>: At </a:t>
            </a:r>
            <a:r>
              <a:rPr lang="en-AU" b="1" dirty="0" smtClean="0"/>
              <a:t>Home</a:t>
            </a:r>
          </a:p>
          <a:p>
            <a:pPr marL="152396" indent="0">
              <a:buNone/>
            </a:pPr>
            <a:endParaRPr lang="en-AU" b="1" dirty="0"/>
          </a:p>
          <a:p>
            <a:pPr marL="152396" indent="0">
              <a:buNone/>
            </a:pPr>
            <a:r>
              <a:rPr lang="en-AU" b="1" dirty="0"/>
              <a:t>Tradition &amp; Technique</a:t>
            </a:r>
            <a:r>
              <a:rPr lang="en-AU" dirty="0"/>
              <a:t> </a:t>
            </a:r>
            <a:br>
              <a:rPr lang="en-AU" dirty="0"/>
            </a:br>
            <a:r>
              <a:rPr lang="en-AU" dirty="0"/>
              <a:t>With the just-right combination of spices, </a:t>
            </a:r>
            <a:r>
              <a:rPr lang="en-AU" dirty="0" smtClean="0"/>
              <a:t>chillies </a:t>
            </a:r>
            <a:r>
              <a:rPr lang="en-AU" dirty="0"/>
              <a:t>and simple cooking techniques, vegan ingredients can be the star of any Mexican-inspired dish in your kitchen. </a:t>
            </a:r>
          </a:p>
          <a:p>
            <a:endParaRPr lang="en-A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773" y="4445540"/>
            <a:ext cx="3050290" cy="212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643" y="4572803"/>
            <a:ext cx="3025199" cy="199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472" y="4572802"/>
            <a:ext cx="2913169" cy="198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4118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 smtClean="0"/>
          </a:p>
          <a:p>
            <a:pPr marL="152396" indent="0">
              <a:buNone/>
            </a:pPr>
            <a:endParaRPr lang="en-AU" dirty="0" smtClean="0"/>
          </a:p>
          <a:p>
            <a:pPr marL="152396" indent="0">
              <a:buNone/>
            </a:pP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885216" y="5526014"/>
            <a:ext cx="115759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dirty="0" smtClean="0"/>
          </a:p>
          <a:p>
            <a:r>
              <a:rPr lang="en-AU" sz="2800" dirty="0" smtClean="0"/>
              <a:t>https</a:t>
            </a:r>
            <a:r>
              <a:rPr lang="en-AU" sz="2800" dirty="0"/>
              <a:t>://www.youtube.com/watch?v=8CcHBmBefkE&amp;feature=youtu.be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660" y="2142273"/>
            <a:ext cx="6058103" cy="338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6923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62" y="2085429"/>
            <a:ext cx="8061292" cy="453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116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</p:spPr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pPr marL="152396" indent="0">
              <a:buNone/>
            </a:pPr>
            <a:r>
              <a:rPr lang="en-AU" sz="4000" dirty="0" smtClean="0">
                <a:solidFill>
                  <a:srgbClr val="C00000"/>
                </a:solidFill>
              </a:rPr>
              <a:t>Michelle </a:t>
            </a:r>
            <a:r>
              <a:rPr lang="en-AU" sz="4000" dirty="0" err="1" smtClean="0">
                <a:solidFill>
                  <a:srgbClr val="C00000"/>
                </a:solidFill>
              </a:rPr>
              <a:t>Zammit</a:t>
            </a:r>
            <a:r>
              <a:rPr lang="en-AU" sz="4000" dirty="0"/>
              <a:t/>
            </a:r>
            <a:br>
              <a:rPr lang="en-AU" sz="4000" dirty="0"/>
            </a:br>
            <a:r>
              <a:rPr lang="en-US" dirty="0"/>
              <a:t>Culinary Product </a:t>
            </a:r>
            <a:r>
              <a:rPr lang="en-US" dirty="0" smtClean="0"/>
              <a:t>Development</a:t>
            </a:r>
          </a:p>
          <a:p>
            <a:pPr marL="152396" indent="0">
              <a:buNone/>
            </a:pPr>
            <a:r>
              <a:rPr lang="en-US" dirty="0" smtClean="0"/>
              <a:t>McCormick </a:t>
            </a:r>
            <a:r>
              <a:rPr lang="en-US" dirty="0"/>
              <a:t>Foods </a:t>
            </a:r>
            <a:r>
              <a:rPr lang="en-US" dirty="0" smtClean="0"/>
              <a:t>Australia</a:t>
            </a:r>
          </a:p>
          <a:p>
            <a:pPr marL="152396" indent="0">
              <a:buNone/>
            </a:pPr>
            <a:endParaRPr lang="en-US" dirty="0"/>
          </a:p>
          <a:p>
            <a:pPr marL="152396" indent="0">
              <a:buNone/>
            </a:pPr>
            <a:r>
              <a:rPr lang="en-US" dirty="0" smtClean="0"/>
              <a:t>Flavour Forecast 2019</a:t>
            </a:r>
            <a:endParaRPr lang="en-AU" dirty="0"/>
          </a:p>
        </p:txBody>
      </p:sp>
      <p:pic>
        <p:nvPicPr>
          <p:cNvPr id="1026" name="Picture 2" descr="C:\Users\Neredith\Documents\MarketMaker\1MCORRMIC\2019\HEIA Challenge\Webinar\Michelle head sho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7" r="9290" b="45248"/>
          <a:stretch/>
        </p:blipFill>
        <p:spPr bwMode="auto">
          <a:xfrm>
            <a:off x="6580762" y="2500009"/>
            <a:ext cx="3278222" cy="375487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17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778" y="2013289"/>
            <a:ext cx="11360800" cy="4555200"/>
          </a:xfrm>
        </p:spPr>
        <p:txBody>
          <a:bodyPr/>
          <a:lstStyle/>
          <a:p>
            <a:endParaRPr lang="en-AU" dirty="0" smtClean="0"/>
          </a:p>
          <a:p>
            <a:endParaRPr lang="en-AU" dirty="0"/>
          </a:p>
          <a:p>
            <a:pPr marL="152396" indent="0">
              <a:buNone/>
            </a:pPr>
            <a:endParaRPr lang="en-AU" dirty="0" smtClean="0">
              <a:hlinkClick r:id="rId2"/>
            </a:endParaRPr>
          </a:p>
          <a:p>
            <a:pPr marL="152396" indent="0">
              <a:buNone/>
            </a:pPr>
            <a:endParaRPr lang="en-AU" dirty="0">
              <a:hlinkClick r:id="rId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483" y="2223319"/>
            <a:ext cx="5663423" cy="3170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28539" y="5890256"/>
            <a:ext cx="8295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3200" dirty="0"/>
              <a:t>https://www.youtube.com/watch?v=lFgTlL7Nszg</a:t>
            </a:r>
          </a:p>
        </p:txBody>
      </p:sp>
    </p:spTree>
    <p:extLst>
      <p:ext uri="{BB962C8B-B14F-4D97-AF65-F5344CB8AC3E}">
        <p14:creationId xmlns:p14="http://schemas.microsoft.com/office/powerpoint/2010/main" val="18748888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ln>
            <a:solidFill>
              <a:schemeClr val="bg1"/>
            </a:solidFill>
          </a:ln>
        </p:spPr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608646" y="2386519"/>
            <a:ext cx="4864099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lvl="0" defTabSz="1450904">
              <a:lnSpc>
                <a:spcPct val="150000"/>
              </a:lnSpc>
            </a:pPr>
            <a:r>
              <a:rPr lang="en-AU" b="1" dirty="0"/>
              <a:t>Sweet on Dessert</a:t>
            </a:r>
            <a:r>
              <a:rPr lang="en-AU" dirty="0"/>
              <a:t/>
            </a:r>
            <a:br>
              <a:rPr lang="en-AU" dirty="0"/>
            </a:br>
            <a:r>
              <a:rPr lang="en-AU" dirty="0" err="1"/>
              <a:t>Dessert</a:t>
            </a:r>
            <a:r>
              <a:rPr lang="en-AU" dirty="0"/>
              <a:t> is non-negotiable. And just because you’ve ditched the dairy, doesn’t mean you can’t have that creamy, rich texture and </a:t>
            </a:r>
            <a:r>
              <a:rPr lang="en-AU" dirty="0" err="1"/>
              <a:t>flavor</a:t>
            </a:r>
            <a:r>
              <a:rPr lang="en-AU" dirty="0"/>
              <a:t> of many traditional Mexican treats. Coconut, almond, cashew and rice milks are simple swaps combined with vanilla and cinnamon that make </a:t>
            </a:r>
            <a:r>
              <a:rPr lang="en-AU" dirty="0" err="1"/>
              <a:t>horchata</a:t>
            </a:r>
            <a:r>
              <a:rPr lang="en-AU" dirty="0"/>
              <a:t> ice cream, </a:t>
            </a:r>
            <a:r>
              <a:rPr lang="en-AU" dirty="0" err="1"/>
              <a:t>Tres</a:t>
            </a:r>
            <a:r>
              <a:rPr lang="en-AU" dirty="0"/>
              <a:t> </a:t>
            </a:r>
            <a:r>
              <a:rPr lang="en-AU" dirty="0" err="1"/>
              <a:t>Leche</a:t>
            </a:r>
            <a:r>
              <a:rPr lang="en-AU" dirty="0"/>
              <a:t> cake and more irresistible.</a:t>
            </a:r>
            <a:r>
              <a:rPr lang="en-AU" b="1" dirty="0"/>
              <a:t/>
            </a:r>
            <a:br>
              <a:rPr lang="en-AU" b="1" dirty="0"/>
            </a:b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608646" y="376793"/>
            <a:ext cx="6011313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MEXICANA</a:t>
            </a:r>
            <a:r>
              <a:rPr kumimoji="0" lang="en-CA" sz="400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</a:rPr>
              <a:t> VEGANA</a:t>
            </a:r>
          </a:p>
          <a:p>
            <a:pPr marL="0" marR="0" lvl="0" indent="0" algn="l" defTabSz="14509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baseline="0" dirty="0" smtClean="0">
                <a:solidFill>
                  <a:srgbClr val="C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DESSERTS</a:t>
            </a:r>
            <a:endParaRPr kumimoji="0" lang="en-CA" sz="400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ight Triangle 13"/>
          <p:cNvSpPr/>
          <p:nvPr/>
        </p:nvSpPr>
        <p:spPr>
          <a:xfrm flipV="1">
            <a:off x="0" y="0"/>
            <a:ext cx="398834" cy="39883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266" name="Picture 2" descr="C:\Users\Neredith\Documents\MarketMaker\1MCORRMIC\2019\HEIA Challenge\Background on Topic 2\Dairy Free ice Cream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6" r="2061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1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8323" y="1857645"/>
            <a:ext cx="11360800" cy="4555200"/>
          </a:xfrm>
        </p:spPr>
        <p:txBody>
          <a:bodyPr/>
          <a:lstStyle/>
          <a:p>
            <a:endParaRPr lang="en-AU" dirty="0" smtClean="0"/>
          </a:p>
          <a:p>
            <a:pPr marL="152396" indent="0">
              <a:buNone/>
            </a:pPr>
            <a:r>
              <a:rPr lang="en-AU" sz="2000" dirty="0" err="1"/>
              <a:t>Tres</a:t>
            </a:r>
            <a:r>
              <a:rPr lang="en-AU" sz="2000" dirty="0"/>
              <a:t> </a:t>
            </a:r>
            <a:r>
              <a:rPr lang="en-AU" sz="2000" dirty="0" err="1"/>
              <a:t>Leche</a:t>
            </a:r>
            <a:r>
              <a:rPr lang="en-AU" sz="2000" dirty="0"/>
              <a:t> cake</a:t>
            </a:r>
            <a:br>
              <a:rPr lang="en-AU" sz="2000" dirty="0"/>
            </a:br>
            <a:r>
              <a:rPr lang="en-AU" sz="2000" dirty="0"/>
              <a:t>• Three milks – coconut, almond and cashew</a:t>
            </a:r>
            <a:br>
              <a:rPr lang="en-AU" sz="2000" dirty="0"/>
            </a:br>
            <a:r>
              <a:rPr lang="en-AU" sz="2000" dirty="0"/>
              <a:t>• </a:t>
            </a:r>
            <a:r>
              <a:rPr lang="en-AU" sz="2000" dirty="0" smtClean="0"/>
              <a:t>Vanilla</a:t>
            </a:r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/>
              <a:t>• Mock whipped cream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05" y="4171950"/>
            <a:ext cx="979805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75990" y="2331271"/>
            <a:ext cx="4053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/>
              <a:t>C</a:t>
            </a:r>
            <a:r>
              <a:rPr lang="en-AU" sz="2000" dirty="0" smtClean="0"/>
              <a:t>reamy </a:t>
            </a:r>
            <a:r>
              <a:rPr lang="en-AU" sz="2000" dirty="0"/>
              <a:t>without the </a:t>
            </a:r>
            <a:r>
              <a:rPr lang="en-AU" sz="2000" dirty="0" smtClean="0"/>
              <a:t>dairy</a:t>
            </a:r>
            <a:endParaRPr lang="en-A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 smtClean="0"/>
              <a:t>Simple </a:t>
            </a:r>
            <a:r>
              <a:rPr lang="en-AU" sz="2000" dirty="0"/>
              <a:t>ingredients and techniques</a:t>
            </a:r>
            <a:br>
              <a:rPr lang="en-AU" sz="2000" dirty="0"/>
            </a:br>
            <a:endParaRPr lang="en-AU" sz="2000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171217" y="3080718"/>
            <a:ext cx="0" cy="917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8802822" y="3080718"/>
            <a:ext cx="662191" cy="1091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058565" y="3080718"/>
            <a:ext cx="713835" cy="1100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03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</p:spPr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pPr marL="152396" indent="0">
              <a:buNone/>
            </a:pPr>
            <a:r>
              <a:rPr lang="en-AU" sz="4000" dirty="0" smtClean="0">
                <a:solidFill>
                  <a:srgbClr val="C00000"/>
                </a:solidFill>
              </a:rPr>
              <a:t>Leanne Compton</a:t>
            </a:r>
            <a:r>
              <a:rPr lang="en-AU" sz="4000" dirty="0"/>
              <a:t/>
            </a:r>
            <a:br>
              <a:rPr lang="en-AU" sz="4000" dirty="0"/>
            </a:br>
            <a:r>
              <a:rPr lang="en-US" dirty="0" smtClean="0"/>
              <a:t>HEIA/Judge</a:t>
            </a:r>
          </a:p>
          <a:p>
            <a:pPr marL="152396" indent="0">
              <a:buNone/>
            </a:pPr>
            <a:r>
              <a:rPr lang="en-US" dirty="0" smtClean="0"/>
              <a:t>Unpacking The Challenge</a:t>
            </a:r>
          </a:p>
          <a:p>
            <a:pPr marL="152396" indent="0">
              <a:buNone/>
            </a:pPr>
            <a:endParaRPr lang="en-AU" dirty="0"/>
          </a:p>
        </p:txBody>
      </p:sp>
      <p:pic>
        <p:nvPicPr>
          <p:cNvPr id="3" name="Picture 2" descr="Image result for leanne compt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38" y="2821448"/>
            <a:ext cx="3200651" cy="320065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56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72" y="2302800"/>
            <a:ext cx="11360800" cy="4555200"/>
          </a:xfrm>
        </p:spPr>
        <p:txBody>
          <a:bodyPr>
            <a:normAutofit fontScale="77500" lnSpcReduction="20000"/>
          </a:bodyPr>
          <a:lstStyle/>
          <a:p>
            <a:r>
              <a:rPr lang="en-AU" sz="2400" dirty="0"/>
              <a:t>Provides a framework for one way to deliver the Design and Technologies curriculum (Food  specialisations)</a:t>
            </a:r>
          </a:p>
          <a:p>
            <a:pPr marL="0" indent="0">
              <a:buNone/>
            </a:pPr>
            <a:endParaRPr lang="en-AU" dirty="0"/>
          </a:p>
          <a:p>
            <a:pPr lvl="1"/>
            <a:r>
              <a:rPr lang="en-AU" dirty="0"/>
              <a:t>Food solutions are for healthy eating (ACTDEK045)</a:t>
            </a:r>
          </a:p>
          <a:p>
            <a:pPr lvl="1"/>
            <a:r>
              <a:rPr lang="en-AU" dirty="0"/>
              <a:t>Critical and creative thinking </a:t>
            </a:r>
          </a:p>
          <a:p>
            <a:pPr lvl="1"/>
            <a:endParaRPr lang="en-AU" sz="2800" dirty="0"/>
          </a:p>
          <a:p>
            <a:r>
              <a:rPr lang="en-AU" dirty="0"/>
              <a:t>Opportunity for Years 9/10 students to:</a:t>
            </a:r>
          </a:p>
          <a:p>
            <a:endParaRPr lang="en-AU" dirty="0"/>
          </a:p>
          <a:p>
            <a:pPr lvl="1"/>
            <a:r>
              <a:rPr lang="en-AU" dirty="0"/>
              <a:t>experience the Design and Technologies curriculum through a real-world food industry context</a:t>
            </a:r>
          </a:p>
          <a:p>
            <a:pPr lvl="1"/>
            <a:r>
              <a:rPr lang="en-AU" dirty="0"/>
              <a:t>explore flavours and foods that many have never encountered before, thus encouraging creative and innovative thinking</a:t>
            </a:r>
          </a:p>
          <a:p>
            <a:pPr lvl="1"/>
            <a:r>
              <a:rPr lang="en-AU" dirty="0"/>
              <a:t>focus on healthy eating that is ‘out of the box’.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74169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144" y="1955239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2019 Challenge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059" y="2917961"/>
            <a:ext cx="11360800" cy="4555200"/>
          </a:xfrm>
        </p:spPr>
        <p:txBody>
          <a:bodyPr/>
          <a:lstStyle/>
          <a:p>
            <a:pPr marL="152396" indent="0">
              <a:buNone/>
            </a:pPr>
            <a:r>
              <a:rPr lang="en-AU" dirty="0" smtClean="0"/>
              <a:t>Focuses </a:t>
            </a:r>
            <a:r>
              <a:rPr lang="en-AU" dirty="0"/>
              <a:t>on </a:t>
            </a:r>
            <a:r>
              <a:rPr lang="en-AU" b="1" i="1" dirty="0" smtClean="0"/>
              <a:t>TWO</a:t>
            </a:r>
            <a:r>
              <a:rPr lang="en-AU" dirty="0" smtClean="0"/>
              <a:t> 2019 trends: Need for Seeds and Vegan Mexican </a:t>
            </a:r>
            <a:endParaRPr lang="en-AU" dirty="0"/>
          </a:p>
          <a:p>
            <a:endParaRPr lang="en-AU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dirty="0" smtClean="0"/>
              <a:t>Still requires three </a:t>
            </a:r>
            <a:r>
              <a:rPr lang="en-AU" dirty="0"/>
              <a:t>recipes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dirty="0"/>
              <a:t>Closes  </a:t>
            </a:r>
            <a:r>
              <a:rPr lang="en-AU" b="1" dirty="0" smtClean="0"/>
              <a:t>18 </a:t>
            </a:r>
            <a:r>
              <a:rPr lang="en-AU" b="1" dirty="0"/>
              <a:t>October </a:t>
            </a:r>
            <a:r>
              <a:rPr lang="en-AU" b="1" dirty="0" smtClean="0"/>
              <a:t>2019</a:t>
            </a:r>
            <a:endParaRPr lang="en-AU" b="1" dirty="0"/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dirty="0"/>
              <a:t>Winners announced on </a:t>
            </a:r>
            <a:r>
              <a:rPr lang="en-AU" b="1" dirty="0" smtClean="0"/>
              <a:t>6 </a:t>
            </a:r>
            <a:r>
              <a:rPr lang="en-AU" b="1" dirty="0"/>
              <a:t>November </a:t>
            </a:r>
            <a:r>
              <a:rPr lang="en-AU" b="1" dirty="0" smtClean="0"/>
              <a:t>2019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11302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72" y="2052516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The Task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417" y="2917961"/>
            <a:ext cx="11588332" cy="45552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Students work individually or in </a:t>
            </a:r>
            <a:r>
              <a:rPr lang="en-AU" dirty="0" smtClean="0"/>
              <a:t>teams - multiple </a:t>
            </a:r>
            <a:r>
              <a:rPr lang="en-AU" dirty="0"/>
              <a:t>ways to organise </a:t>
            </a:r>
            <a:r>
              <a:rPr lang="en-AU" dirty="0" smtClean="0"/>
              <a:t>teams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b="1" dirty="0"/>
              <a:t>Entrants are required to submit</a:t>
            </a:r>
            <a:r>
              <a:rPr lang="en-AU" b="1" dirty="0" smtClean="0"/>
              <a:t>:</a:t>
            </a:r>
          </a:p>
          <a:p>
            <a:pPr marL="0" indent="0">
              <a:buNone/>
            </a:pPr>
            <a:endParaRPr lang="en-AU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Three original recipes </a:t>
            </a:r>
            <a:r>
              <a:rPr lang="en-AU" dirty="0" smtClean="0"/>
              <a:t>(TWO from one trend, and ONE from the other trend)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Two </a:t>
            </a:r>
            <a:r>
              <a:rPr lang="en-AU" dirty="0"/>
              <a:t>or three supporting images of each dish </a:t>
            </a: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A </a:t>
            </a:r>
            <a:r>
              <a:rPr lang="en-AU" dirty="0"/>
              <a:t>costing breakdown for EACH recipe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 (no more than $26.00 for all three recipes, excluding the set ingredients)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Justification of, and reflection on, the resolution to the recipe challenge.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41324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511" y="1906601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Resources </a:t>
            </a:r>
            <a:endParaRPr lang="en-A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71" y="2804456"/>
            <a:ext cx="2570647" cy="36959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194" y="2334636"/>
            <a:ext cx="2463094" cy="3475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187" y="2971241"/>
            <a:ext cx="2581471" cy="36513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447" y="2568103"/>
            <a:ext cx="2807113" cy="39323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2437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97" y="2607539"/>
            <a:ext cx="2742998" cy="3913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310" y="2392303"/>
            <a:ext cx="2932506" cy="4128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819" y="2031231"/>
            <a:ext cx="2931202" cy="41391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9109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062" y="2024026"/>
            <a:ext cx="2897391" cy="41006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27" y="2452042"/>
            <a:ext cx="2880286" cy="41006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336" y="2452043"/>
            <a:ext cx="2893885" cy="41006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770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316" y="3057702"/>
            <a:ext cx="11360800" cy="1153813"/>
          </a:xfrm>
        </p:spPr>
        <p:txBody>
          <a:bodyPr>
            <a:normAutofit lnSpcReduction="10000"/>
          </a:bodyPr>
          <a:lstStyle/>
          <a:p>
            <a:pPr marL="152396" indent="0">
              <a:buNone/>
            </a:pPr>
            <a:r>
              <a:rPr lang="en-AU" sz="4000" dirty="0">
                <a:solidFill>
                  <a:srgbClr val="C00000"/>
                </a:solidFill>
              </a:rPr>
              <a:t>Welcome to the NEW Flavour Forecast</a:t>
            </a:r>
          </a:p>
          <a:p>
            <a:pPr marL="152396" indent="0">
              <a:buNone/>
            </a:pPr>
            <a:r>
              <a:rPr lang="en-US" dirty="0"/>
              <a:t>A Year-Round, Live Feed of Flavour Insights, Inspiration and Engagement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84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869" y="1867690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C00000"/>
                </a:solidFill>
              </a:rPr>
              <a:t>What the judges are looking for?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723" y="2665043"/>
            <a:ext cx="11360800" cy="4555200"/>
          </a:xfrm>
        </p:spPr>
        <p:txBody>
          <a:bodyPr/>
          <a:lstStyle/>
          <a:p>
            <a:pPr marL="152396" lvl="0" indent="0">
              <a:buNone/>
            </a:pPr>
            <a:r>
              <a:rPr lang="en-AU" dirty="0" smtClean="0"/>
              <a:t>Adherence to the brief:</a:t>
            </a:r>
          </a:p>
          <a:p>
            <a:pPr lvl="0"/>
            <a:r>
              <a:rPr lang="en-AU" dirty="0" smtClean="0"/>
              <a:t>Three </a:t>
            </a:r>
            <a:r>
              <a:rPr lang="en-AU" dirty="0"/>
              <a:t>original recipes</a:t>
            </a:r>
          </a:p>
          <a:p>
            <a:pPr lvl="0"/>
            <a:r>
              <a:rPr lang="en-AU" dirty="0"/>
              <a:t>Each must address a different flavour trend</a:t>
            </a:r>
          </a:p>
          <a:p>
            <a:pPr lvl="0"/>
            <a:r>
              <a:rPr lang="en-AU" dirty="0"/>
              <a:t>Prepared within 100 minutes or less</a:t>
            </a:r>
          </a:p>
          <a:p>
            <a:pPr lvl="0"/>
            <a:r>
              <a:rPr lang="en-AU" dirty="0"/>
              <a:t>Each recipe to serve two. </a:t>
            </a:r>
          </a:p>
          <a:p>
            <a:pPr lvl="0"/>
            <a:r>
              <a:rPr lang="en-AU" dirty="0"/>
              <a:t>Cost for ingredients for all three recipes must be no more than $26.00 in total, excluding set ingredients. </a:t>
            </a:r>
          </a:p>
          <a:p>
            <a:pPr lvl="0"/>
            <a:r>
              <a:rPr lang="en-AU" dirty="0"/>
              <a:t>No more than one of the three recipes must fall into the discretionary/eat in small amounts food category.</a:t>
            </a:r>
          </a:p>
          <a:p>
            <a:pPr marL="152396" lvl="0" indent="0">
              <a:spcBef>
                <a:spcPts val="1800"/>
              </a:spcBef>
              <a:buNone/>
            </a:pPr>
            <a:r>
              <a:rPr lang="en-AU" i="1" dirty="0"/>
              <a:t>Entries will be eliminated in Round 1 if the above are not met.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3836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788" y="1809325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Appeal of the recipes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72" y="2567766"/>
            <a:ext cx="11360800" cy="4555200"/>
          </a:xfrm>
        </p:spPr>
        <p:txBody>
          <a:bodyPr>
            <a:normAutofit/>
          </a:bodyPr>
          <a:lstStyle/>
          <a:p>
            <a:r>
              <a:rPr lang="en-AU" dirty="0"/>
              <a:t>How well do the ingredients come together to form appealing, quality products?</a:t>
            </a:r>
          </a:p>
          <a:p>
            <a:r>
              <a:rPr lang="en-AU" dirty="0"/>
              <a:t>Do the flavours complement or contradict each other?</a:t>
            </a:r>
          </a:p>
          <a:p>
            <a:r>
              <a:rPr lang="en-AU" dirty="0"/>
              <a:t>Do the textures work well together?</a:t>
            </a:r>
          </a:p>
          <a:p>
            <a:r>
              <a:rPr lang="en-AU" dirty="0"/>
              <a:t>Basically – does it taste good and look good?</a:t>
            </a:r>
          </a:p>
          <a:p>
            <a:pPr lvl="0"/>
            <a:r>
              <a:rPr lang="en-GB" dirty="0"/>
              <a:t>Appearance (not presentation) based on photos and method: </a:t>
            </a:r>
            <a:r>
              <a:rPr lang="en-GB" dirty="0" smtClean="0"/>
              <a:t>  e.g</a:t>
            </a:r>
            <a:r>
              <a:rPr lang="en-GB" dirty="0"/>
              <a:t>. colour of crumb or </a:t>
            </a:r>
            <a:r>
              <a:rPr lang="en-GB" dirty="0" smtClean="0"/>
              <a:t>vegetables</a:t>
            </a:r>
          </a:p>
          <a:p>
            <a:pPr lvl="0"/>
            <a:r>
              <a:rPr lang="en-GB" dirty="0"/>
              <a:t>Whether the cooking methods will result in a quality product e.g. cooking time, appropriate techniques </a:t>
            </a:r>
            <a:r>
              <a:rPr lang="en-GB" dirty="0" smtClean="0"/>
              <a:t>used</a:t>
            </a:r>
            <a:r>
              <a:rPr lang="en-AU" dirty="0" smtClean="0"/>
              <a:t>. </a:t>
            </a:r>
            <a:r>
              <a:rPr lang="en-GB" dirty="0" smtClean="0"/>
              <a:t>Would </a:t>
            </a:r>
            <a:r>
              <a:rPr lang="en-GB" dirty="0"/>
              <a:t>there be a finished product in 100 minutes?</a:t>
            </a:r>
            <a:r>
              <a:rPr lang="en-AU" dirty="0"/>
              <a:t> </a:t>
            </a:r>
          </a:p>
          <a:p>
            <a:pPr marL="0" indent="0">
              <a:buNone/>
            </a:pPr>
            <a:endParaRPr lang="en-AU" sz="2400" dirty="0"/>
          </a:p>
          <a:p>
            <a:pPr lvl="0"/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407301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00" y="1877418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What judges are looking for?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7778" y="2606676"/>
            <a:ext cx="11360800" cy="4555200"/>
          </a:xfrm>
        </p:spPr>
        <p:txBody>
          <a:bodyPr/>
          <a:lstStyle/>
          <a:p>
            <a:pPr marL="152396" indent="0">
              <a:buNone/>
            </a:pPr>
            <a:endParaRPr lang="en-GB" sz="2400" dirty="0" smtClean="0"/>
          </a:p>
          <a:p>
            <a:pPr marL="152396" indent="0">
              <a:buNone/>
            </a:pPr>
            <a:r>
              <a:rPr lang="en-GB" sz="2400" u="sng" dirty="0" smtClean="0"/>
              <a:t>Very </a:t>
            </a:r>
            <a:r>
              <a:rPr lang="en-GB" sz="2400" u="sng" dirty="0"/>
              <a:t>high quality entries show:</a:t>
            </a:r>
            <a:endParaRPr lang="en-AU" sz="2400" u="sng" dirty="0"/>
          </a:p>
          <a:p>
            <a:pPr lvl="1">
              <a:spcBef>
                <a:spcPts val="0"/>
              </a:spcBef>
            </a:pPr>
            <a:r>
              <a:rPr lang="en-US" b="1" i="1" dirty="0"/>
              <a:t>flair and mastery</a:t>
            </a:r>
            <a:r>
              <a:rPr lang="en-US" i="1" dirty="0"/>
              <a:t> in the selection of ingredients  and techniques</a:t>
            </a:r>
          </a:p>
          <a:p>
            <a:pPr lvl="1">
              <a:spcBef>
                <a:spcPts val="0"/>
              </a:spcBef>
            </a:pPr>
            <a:r>
              <a:rPr lang="en-US" i="1" dirty="0"/>
              <a:t>indications that it will produce a </a:t>
            </a:r>
            <a:r>
              <a:rPr lang="en-US" b="1" i="1" dirty="0"/>
              <a:t>high quality product</a:t>
            </a:r>
            <a:r>
              <a:rPr lang="en-US" i="1" dirty="0"/>
              <a:t> that </a:t>
            </a:r>
            <a:r>
              <a:rPr lang="en-US" b="1" i="1" dirty="0"/>
              <a:t>appeals to the senses and reflects intended purpose</a:t>
            </a:r>
            <a:r>
              <a:rPr lang="en-US" i="1" dirty="0"/>
              <a:t>.</a:t>
            </a:r>
            <a:r>
              <a:rPr lang="en-AU" i="1" dirty="0"/>
              <a:t> </a:t>
            </a:r>
            <a:endParaRPr lang="en-AU" dirty="0" smtClean="0"/>
          </a:p>
          <a:p>
            <a:pPr marL="0" lvl="1" indent="0">
              <a:buNone/>
            </a:pPr>
            <a:r>
              <a:rPr lang="en-AU" u="sng" dirty="0" smtClean="0"/>
              <a:t>Satisfactory </a:t>
            </a:r>
            <a:r>
              <a:rPr lang="en-AU" u="sng" dirty="0"/>
              <a:t>entries show</a:t>
            </a:r>
            <a:r>
              <a:rPr lang="en-AU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b="1" i="1" dirty="0"/>
              <a:t>appropriate selection </a:t>
            </a:r>
            <a:r>
              <a:rPr lang="en-US" i="1" dirty="0"/>
              <a:t>of ingredients and techniques</a:t>
            </a:r>
          </a:p>
          <a:p>
            <a:pPr lvl="1">
              <a:spcBef>
                <a:spcPts val="0"/>
              </a:spcBef>
            </a:pPr>
            <a:r>
              <a:rPr lang="en-US" i="1" dirty="0"/>
              <a:t> indications that it will produce a </a:t>
            </a:r>
            <a:r>
              <a:rPr lang="en-US" b="1" i="1" dirty="0"/>
              <a:t>successful product</a:t>
            </a:r>
            <a:r>
              <a:rPr lang="en-US" i="1" dirty="0"/>
              <a:t> </a:t>
            </a:r>
            <a:r>
              <a:rPr lang="en-US" b="1" i="1" dirty="0"/>
              <a:t>(that is, it is viable, works, edible)</a:t>
            </a:r>
            <a:r>
              <a:rPr lang="en-US" i="1" dirty="0"/>
              <a:t>.</a:t>
            </a:r>
            <a:r>
              <a:rPr lang="en-AU" i="1" dirty="0"/>
              <a:t>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94228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056" y="1828780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Point of Difference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6690" y="2499673"/>
            <a:ext cx="11360800" cy="45552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i.e. ‘factors that make the entry stand out from the crowd’</a:t>
            </a:r>
            <a:endParaRPr lang="en-AU" dirty="0"/>
          </a:p>
          <a:p>
            <a:pPr marL="795847" lvl="1" indent="0">
              <a:buNone/>
            </a:pPr>
            <a:r>
              <a:rPr lang="en-AU" dirty="0" smtClean="0"/>
              <a:t>- Using </a:t>
            </a:r>
            <a:r>
              <a:rPr lang="en-AU" dirty="0"/>
              <a:t>an ingredient typically used for: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sweet desserts in a main course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savoury dishes in a dessert</a:t>
            </a:r>
          </a:p>
          <a:p>
            <a:pPr marL="795847" lvl="1" indent="0">
              <a:spcBef>
                <a:spcPts val="0"/>
              </a:spcBef>
              <a:buNone/>
            </a:pPr>
            <a:r>
              <a:rPr lang="en-AU" dirty="0" smtClean="0"/>
              <a:t>- Presenting </a:t>
            </a:r>
            <a:r>
              <a:rPr lang="en-AU" dirty="0"/>
              <a:t>the food on something other than a typical plate or </a:t>
            </a:r>
            <a:r>
              <a:rPr lang="en-AU" dirty="0" smtClean="0"/>
              <a:t>dish</a:t>
            </a:r>
          </a:p>
          <a:p>
            <a:pPr marL="795847" lvl="1" indent="0">
              <a:spcBef>
                <a:spcPts val="0"/>
              </a:spcBef>
              <a:buNone/>
            </a:pPr>
            <a:r>
              <a:rPr lang="en-AU" dirty="0" smtClean="0"/>
              <a:t>- Combining </a:t>
            </a:r>
            <a:r>
              <a:rPr lang="en-AU" dirty="0"/>
              <a:t>unusual ingredients that work well together </a:t>
            </a:r>
            <a:r>
              <a:rPr lang="en-AU" dirty="0" smtClean="0"/>
              <a:t> </a:t>
            </a:r>
            <a:r>
              <a:rPr lang="en-AU" dirty="0"/>
              <a:t>(often means introducing ingredients not on the set list</a:t>
            </a:r>
            <a:r>
              <a:rPr lang="en-AU" dirty="0" smtClean="0"/>
              <a:t>)</a:t>
            </a:r>
          </a:p>
          <a:p>
            <a:pPr marL="795847" lvl="1" indent="0">
              <a:spcBef>
                <a:spcPts val="0"/>
              </a:spcBef>
              <a:buNone/>
            </a:pPr>
            <a:endParaRPr lang="en-AU" dirty="0"/>
          </a:p>
          <a:p>
            <a:pPr marL="152396" indent="0">
              <a:buNone/>
            </a:pPr>
            <a:r>
              <a:rPr lang="en-AU" u="sng" dirty="0"/>
              <a:t>Very high quality entries show</a:t>
            </a:r>
            <a:r>
              <a:rPr lang="en-AU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i="1" dirty="0"/>
              <a:t>recipe has flair and creativity, is well </a:t>
            </a:r>
            <a:r>
              <a:rPr lang="en-US" i="1" dirty="0" err="1"/>
              <a:t>synthesised</a:t>
            </a:r>
            <a:r>
              <a:rPr lang="en-US" i="1" dirty="0"/>
              <a:t> and </a:t>
            </a:r>
            <a:r>
              <a:rPr lang="en-US" b="1" i="1" dirty="0"/>
              <a:t>stands out from the crowd; </a:t>
            </a:r>
            <a:endParaRPr lang="en-AU" dirty="0"/>
          </a:p>
          <a:p>
            <a:pPr lvl="1">
              <a:spcBef>
                <a:spcPts val="0"/>
              </a:spcBef>
            </a:pPr>
            <a:r>
              <a:rPr lang="en-US" i="1" dirty="0"/>
              <a:t>presentation is creative and  entices the target audience to want to try the recipe. </a:t>
            </a:r>
            <a:endParaRPr lang="en-AU" dirty="0"/>
          </a:p>
          <a:p>
            <a:pPr marL="152396" indent="0">
              <a:buNone/>
            </a:pPr>
            <a:r>
              <a:rPr lang="en-AU" u="sng" dirty="0"/>
              <a:t>Satisfactory entries show: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i="1" dirty="0"/>
              <a:t>Recipe has </a:t>
            </a:r>
            <a:r>
              <a:rPr lang="en-US" b="1" i="1" dirty="0"/>
              <a:t>some unique elements </a:t>
            </a:r>
            <a:endParaRPr lang="en-AU" dirty="0"/>
          </a:p>
          <a:p>
            <a:pPr marL="15239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2078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65" y="1906600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Justification 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505" y="2626130"/>
            <a:ext cx="11360800" cy="45552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AU" sz="3200" dirty="0"/>
              <a:t>No longer than 300 words</a:t>
            </a:r>
          </a:p>
          <a:p>
            <a:pPr lvl="0"/>
            <a:r>
              <a:rPr lang="en-AU" sz="3200" dirty="0"/>
              <a:t>Should include 2-3 images of work-in-progress, with appropriate annotations to highlight the design and  production journey. </a:t>
            </a:r>
          </a:p>
          <a:p>
            <a:pPr lvl="0"/>
            <a:r>
              <a:rPr lang="en-AU" sz="3200" dirty="0"/>
              <a:t>See </a:t>
            </a:r>
            <a:r>
              <a:rPr lang="en-AU" sz="3200" b="1" i="1" dirty="0"/>
              <a:t>Justification Tip</a:t>
            </a:r>
            <a:r>
              <a:rPr lang="en-AU" sz="3200" dirty="0"/>
              <a:t>s for ideas to be considered for each flavour trend. </a:t>
            </a:r>
            <a:r>
              <a:rPr lang="en-AU" sz="3200" dirty="0" smtClean="0"/>
              <a:t> But </a:t>
            </a:r>
            <a:r>
              <a:rPr lang="en-AU" sz="3200" dirty="0"/>
              <a:t>these are only ideas – teacher could expand on this.</a:t>
            </a:r>
          </a:p>
          <a:p>
            <a:pPr lvl="0">
              <a:lnSpc>
                <a:spcPct val="120000"/>
              </a:lnSpc>
            </a:pPr>
            <a:r>
              <a:rPr lang="en-AU" sz="3200" dirty="0"/>
              <a:t>Brainstorm with students the kinds of things they could cover in e.g. ‘What inspired the recipe’ – help students get to the bottom of this as they might not realise themselves that it was e.g. a family,  cultural tradition for them.</a:t>
            </a:r>
          </a:p>
          <a:p>
            <a:pPr marL="152396" indent="0">
              <a:buNone/>
            </a:pPr>
            <a:endParaRPr lang="en-AU" sz="3200" dirty="0" smtClean="0"/>
          </a:p>
          <a:p>
            <a:pPr marL="152396" indent="0">
              <a:buNone/>
            </a:pPr>
            <a:r>
              <a:rPr lang="en-US" sz="3200" u="sng" dirty="0" smtClean="0"/>
              <a:t>High </a:t>
            </a:r>
            <a:r>
              <a:rPr lang="en-US" sz="3200" u="sng" dirty="0"/>
              <a:t>quality entries  demonstrate:</a:t>
            </a:r>
            <a:endParaRPr lang="en-AU" sz="3200" u="sng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200" i="1" dirty="0"/>
              <a:t>critical insights in linking specifications, ideas and product development</a:t>
            </a:r>
            <a:endParaRPr lang="en-AU" sz="3200" i="1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200" i="1" dirty="0"/>
              <a:t>depth, breadth and insight in the </a:t>
            </a:r>
            <a:r>
              <a:rPr lang="en-US" sz="3200" i="1" dirty="0" err="1"/>
              <a:t>rationalisation</a:t>
            </a:r>
            <a:r>
              <a:rPr lang="en-US" sz="3200" i="1" dirty="0"/>
              <a:t> of  decisions made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u="sng" dirty="0"/>
              <a:t>Satisfactory entries show: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200" i="1" dirty="0"/>
              <a:t>ability to link specifications, ideas and product development</a:t>
            </a:r>
            <a:endParaRPr lang="en-AU" sz="3200" i="1" dirty="0"/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3200" i="1" dirty="0"/>
              <a:t>relevant points in the  justification of  decisions made</a:t>
            </a:r>
            <a:endParaRPr lang="en-AU" sz="3200" i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71879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689" y="1877420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Reflection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4" name="Text Placeholder 1"/>
          <p:cNvSpPr>
            <a:spLocks noGrp="1"/>
          </p:cNvSpPr>
          <p:nvPr>
            <p:ph type="body" idx="1"/>
          </p:nvPr>
        </p:nvSpPr>
        <p:spPr>
          <a:xfrm>
            <a:off x="298619" y="2431003"/>
            <a:ext cx="11361737" cy="455612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AU" sz="2900" dirty="0"/>
              <a:t>Maximum 150 words</a:t>
            </a:r>
          </a:p>
          <a:p>
            <a:pPr>
              <a:lnSpc>
                <a:spcPct val="120000"/>
              </a:lnSpc>
            </a:pPr>
            <a:r>
              <a:rPr lang="en-AU" sz="2900" dirty="0"/>
              <a:t>Consider, for example: </a:t>
            </a:r>
          </a:p>
          <a:p>
            <a:pPr lvl="1">
              <a:lnSpc>
                <a:spcPct val="120000"/>
              </a:lnSpc>
            </a:pPr>
            <a:r>
              <a:rPr lang="en-AU" sz="2900" dirty="0" smtClean="0"/>
              <a:t>what </a:t>
            </a:r>
            <a:r>
              <a:rPr lang="en-AU" sz="2900" dirty="0"/>
              <a:t>was enjoyed most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2900" dirty="0"/>
              <a:t>what was learnt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2900" dirty="0"/>
              <a:t>what was most challenging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2900" dirty="0"/>
              <a:t>what would be done differently next time</a:t>
            </a:r>
            <a:r>
              <a:rPr lang="en-AU" sz="2900" dirty="0" smtClean="0"/>
              <a:t>.</a:t>
            </a:r>
            <a:endParaRPr lang="en-AU" sz="2900" dirty="0"/>
          </a:p>
          <a:p>
            <a:pPr marL="152396" indent="0">
              <a:lnSpc>
                <a:spcPct val="120000"/>
              </a:lnSpc>
              <a:buNone/>
            </a:pPr>
            <a:endParaRPr lang="en-US" sz="2900" u="sng" dirty="0" smtClean="0"/>
          </a:p>
          <a:p>
            <a:pPr marL="152396" indent="0">
              <a:lnSpc>
                <a:spcPct val="120000"/>
              </a:lnSpc>
              <a:buNone/>
            </a:pPr>
            <a:r>
              <a:rPr lang="en-US" sz="2900" u="sng" dirty="0" smtClean="0"/>
              <a:t>High </a:t>
            </a:r>
            <a:r>
              <a:rPr lang="en-US" sz="2900" u="sng" dirty="0"/>
              <a:t>quality entries </a:t>
            </a:r>
            <a:r>
              <a:rPr lang="en-US" sz="2900" u="sng" dirty="0" smtClean="0"/>
              <a:t>demonstrate:</a:t>
            </a:r>
            <a:endParaRPr lang="en-AU" sz="2900" u="sng" dirty="0"/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sz="2900" i="1" dirty="0" smtClean="0"/>
              <a:t>perceptive </a:t>
            </a:r>
            <a:r>
              <a:rPr lang="en-US" sz="2900" i="1" dirty="0"/>
              <a:t>reflections on participating in the challenge</a:t>
            </a:r>
          </a:p>
          <a:p>
            <a:pPr marL="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900" u="sng" dirty="0"/>
              <a:t>Satisfactory entries </a:t>
            </a:r>
            <a:r>
              <a:rPr lang="en-US" sz="2900" u="sng" dirty="0" smtClean="0"/>
              <a:t>show:</a:t>
            </a:r>
          </a:p>
          <a:p>
            <a:pPr marL="457200" lvl="1" indent="-457200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00" i="1" dirty="0" smtClean="0"/>
              <a:t>relevant </a:t>
            </a:r>
            <a:r>
              <a:rPr lang="en-US" sz="2900" i="1" dirty="0"/>
              <a:t>ideas when reflecting on participating in the challenge</a:t>
            </a:r>
            <a:r>
              <a:rPr lang="en-AU" i="1" dirty="0"/>
              <a:t>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896996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783" y="1867690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Presentation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9140" y="2587221"/>
            <a:ext cx="11360800" cy="4555200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/>
              <a:t>Consider, for example, attention to design elements such as colour, texture, </a:t>
            </a:r>
            <a:r>
              <a:rPr lang="en-AU" dirty="0" smtClean="0"/>
              <a:t>placement</a:t>
            </a: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 smtClean="0"/>
              <a:t>Use </a:t>
            </a:r>
            <a:r>
              <a:rPr lang="en-AU" i="1" dirty="0"/>
              <a:t>Tips for food presentation and photography </a:t>
            </a:r>
            <a:r>
              <a:rPr lang="en-AU" dirty="0"/>
              <a:t>to help with both presentation techniques and communicating their presentations</a:t>
            </a:r>
            <a:r>
              <a:rPr lang="en-AU" dirty="0" smtClean="0"/>
              <a:t>.</a:t>
            </a:r>
            <a:endParaRPr lang="en-AU" dirty="0"/>
          </a:p>
          <a:p>
            <a:pPr marL="0" lvl="1" indent="0">
              <a:buNone/>
            </a:pPr>
            <a:r>
              <a:rPr lang="en-AU" u="sng" dirty="0"/>
              <a:t>Very high quality entries show:</a:t>
            </a:r>
          </a:p>
          <a:p>
            <a:pPr marL="742950" lvl="2" indent="-342900">
              <a:buFont typeface="Courier New" panose="02070309020205020404" pitchFamily="49" charset="0"/>
              <a:buChar char="o"/>
            </a:pPr>
            <a:r>
              <a:rPr lang="en-US" sz="2200" i="1" dirty="0"/>
              <a:t>Very attractive presentation that is unified, balanced and has emphasis or a focal point.</a:t>
            </a:r>
            <a:r>
              <a:rPr lang="en-AU" sz="2200" i="1" dirty="0"/>
              <a:t> </a:t>
            </a:r>
          </a:p>
          <a:p>
            <a:pPr marL="0" lvl="1" indent="0">
              <a:buNone/>
            </a:pPr>
            <a:r>
              <a:rPr lang="en-AU" u="sng" dirty="0"/>
              <a:t>Satisfactory entries show:</a:t>
            </a:r>
            <a:r>
              <a:rPr lang="en-AU" dirty="0">
                <a:solidFill>
                  <a:srgbClr val="FF0000"/>
                </a:solidFill>
              </a:rPr>
              <a:t>	</a:t>
            </a:r>
          </a:p>
          <a:p>
            <a:pPr marL="742950" lvl="2" indent="-342900">
              <a:buFont typeface="Courier New" panose="02070309020205020404" pitchFamily="49" charset="0"/>
              <a:buChar char="o"/>
            </a:pPr>
            <a:r>
              <a:rPr lang="en-US" sz="2400" i="1" dirty="0"/>
              <a:t>Satisfactory presentation that shows evidence of  appropriate use of presentation skills.</a:t>
            </a:r>
            <a:r>
              <a:rPr lang="en-AU" sz="2400" i="1" dirty="0"/>
              <a:t> </a:t>
            </a:r>
            <a:endParaRPr lang="en-AU" sz="2200" i="1" dirty="0">
              <a:solidFill>
                <a:srgbClr val="FF000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93795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690" y="1799597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Tips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957" y="2489944"/>
            <a:ext cx="11360800" cy="4555200"/>
          </a:xfrm>
        </p:spPr>
        <p:txBody>
          <a:bodyPr>
            <a:normAutofit lnSpcReduction="10000"/>
          </a:bodyPr>
          <a:lstStyle/>
          <a:p>
            <a:r>
              <a:rPr lang="en-AU" dirty="0"/>
              <a:t>Refer to the checklist on the back of the entry form </a:t>
            </a:r>
            <a:r>
              <a:rPr lang="en-AU" dirty="0" smtClean="0"/>
              <a:t>at </a:t>
            </a:r>
            <a:r>
              <a:rPr lang="en-AU" dirty="0"/>
              <a:t>the start of the challenge, not just the end.</a:t>
            </a:r>
          </a:p>
          <a:p>
            <a:pPr lvl="0"/>
            <a:r>
              <a:rPr lang="en-AU" dirty="0"/>
              <a:t>Common early elimination factors:</a:t>
            </a:r>
          </a:p>
          <a:p>
            <a:pPr lvl="1"/>
            <a:r>
              <a:rPr lang="en-AU" dirty="0"/>
              <a:t>Not submitting required number of recipes</a:t>
            </a:r>
          </a:p>
          <a:p>
            <a:pPr lvl="1"/>
            <a:r>
              <a:rPr lang="en-AU" dirty="0"/>
              <a:t>Not meeting the requirements of each of the chosen flavour trends. </a:t>
            </a:r>
            <a:r>
              <a:rPr lang="en-AU" i="1" dirty="0"/>
              <a:t>Refer to the table on page 3 of the Design brief</a:t>
            </a:r>
            <a:r>
              <a:rPr lang="en-AU" dirty="0"/>
              <a:t>.</a:t>
            </a:r>
          </a:p>
          <a:p>
            <a:pPr lvl="1"/>
            <a:r>
              <a:rPr lang="en-AU" dirty="0"/>
              <a:t>Submission of more than one recipe from </a:t>
            </a:r>
            <a:r>
              <a:rPr lang="en-AU" dirty="0" smtClean="0"/>
              <a:t>the ‘eat </a:t>
            </a:r>
            <a:r>
              <a:rPr lang="en-AU" dirty="0"/>
              <a:t>less’ category – this needs to be sorted out </a:t>
            </a:r>
            <a:r>
              <a:rPr lang="en-AU" dirty="0" smtClean="0"/>
              <a:t>at </a:t>
            </a:r>
            <a:r>
              <a:rPr lang="en-AU" dirty="0"/>
              <a:t>the very beginning – what it means and </a:t>
            </a:r>
            <a:r>
              <a:rPr lang="en-AU" dirty="0" smtClean="0"/>
              <a:t>who </a:t>
            </a:r>
            <a:r>
              <a:rPr lang="en-AU" dirty="0"/>
              <a:t>is ‘taking’ this category. </a:t>
            </a:r>
          </a:p>
          <a:p>
            <a:pPr lvl="1"/>
            <a:r>
              <a:rPr lang="en-AU" dirty="0"/>
              <a:t>Way over budget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92374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600" y="2120292"/>
            <a:ext cx="11360800" cy="4555200"/>
          </a:xfrm>
        </p:spPr>
        <p:txBody>
          <a:bodyPr/>
          <a:lstStyle/>
          <a:p>
            <a:pPr marL="152396" indent="0">
              <a:buNone/>
            </a:pPr>
            <a:r>
              <a:rPr lang="en-AU" b="1" dirty="0" smtClean="0">
                <a:solidFill>
                  <a:srgbClr val="C00000"/>
                </a:solidFill>
              </a:rPr>
              <a:t>Costing Tips </a:t>
            </a:r>
          </a:p>
          <a:p>
            <a:pPr marL="152396" indent="0">
              <a:buNone/>
            </a:pPr>
            <a:endParaRPr lang="en-AU" b="1" dirty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Students need to be taught ‘logical budgeting’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If </a:t>
            </a:r>
            <a:r>
              <a:rPr lang="en-AU" dirty="0"/>
              <a:t>4 chicken legs cost $30, something has gone wrong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Avoid ‘no cost because home grown’ – dish needs to be prepared by others for the maximum set cost so cannot guarantee home grown ingredients.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dirty="0"/>
              <a:t>It is OK for some dishes e.g. a cake, biscuits,  to serve more than 2 – but costing must be apportioned back to 2 serves.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57360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94" y="1809325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Other Tips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327" y="2302800"/>
            <a:ext cx="11360800" cy="4555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AU" sz="8000" dirty="0"/>
              <a:t>Following a standard format means the recipe is likely </a:t>
            </a:r>
            <a:r>
              <a:rPr lang="en-AU" sz="8000" dirty="0" smtClean="0"/>
              <a:t>to </a:t>
            </a:r>
            <a:r>
              <a:rPr lang="en-AU" sz="8000" dirty="0"/>
              <a:t>be logical and less likely to be rejected because it doesn’t make sense or appears not to work.</a:t>
            </a:r>
          </a:p>
          <a:p>
            <a:pPr>
              <a:lnSpc>
                <a:spcPct val="120000"/>
              </a:lnSpc>
            </a:pPr>
            <a:r>
              <a:rPr lang="en-AU" sz="8000" dirty="0"/>
              <a:t>Each of the three recipes  needs: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title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preparation time and cooking time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total serves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ingredients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method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suggestion/s for presentation of the final dish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total cost of ingredients, other than the set ingredients</a:t>
            </a:r>
          </a:p>
          <a:p>
            <a:pPr>
              <a:lnSpc>
                <a:spcPct val="120000"/>
              </a:lnSpc>
            </a:pPr>
            <a:r>
              <a:rPr lang="en-AU" sz="8000" dirty="0" smtClean="0"/>
              <a:t>Ask </a:t>
            </a:r>
            <a:r>
              <a:rPr lang="en-AU" sz="8000" dirty="0"/>
              <a:t>other students or teacher to read recipe to check: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/>
              <a:t>it makes sense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 smtClean="0"/>
              <a:t>ALL set ingredients included in ingredient list and method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sz="8000" dirty="0" smtClean="0"/>
              <a:t>correct serving size</a:t>
            </a:r>
          </a:p>
          <a:p>
            <a:pPr marL="15239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088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18" y="2111066"/>
            <a:ext cx="9086140" cy="451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29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</p:spPr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pPr marL="152396" indent="0">
              <a:buNone/>
            </a:pPr>
            <a:r>
              <a:rPr lang="en-AU" sz="4000" dirty="0" smtClean="0">
                <a:solidFill>
                  <a:srgbClr val="C00000"/>
                </a:solidFill>
              </a:rPr>
              <a:t>Sandra Fordyce-</a:t>
            </a:r>
            <a:r>
              <a:rPr lang="en-AU" sz="4000" dirty="0" err="1" smtClean="0">
                <a:solidFill>
                  <a:srgbClr val="C00000"/>
                </a:solidFill>
              </a:rPr>
              <a:t>Voorham</a:t>
            </a:r>
            <a:endParaRPr lang="en-AU" sz="4000" dirty="0" smtClean="0">
              <a:solidFill>
                <a:srgbClr val="C00000"/>
              </a:solidFill>
            </a:endParaRPr>
          </a:p>
          <a:p>
            <a:pPr marL="152396" indent="0">
              <a:buNone/>
            </a:pPr>
            <a:r>
              <a:rPr lang="en-AU" dirty="0" smtClean="0"/>
              <a:t>HEIA </a:t>
            </a:r>
            <a:r>
              <a:rPr lang="en-AU" dirty="0"/>
              <a:t>(V) Committee</a:t>
            </a:r>
          </a:p>
          <a:p>
            <a:pPr marL="152396" indent="0">
              <a:buNone/>
            </a:pPr>
            <a:r>
              <a:rPr lang="en-AU" dirty="0"/>
              <a:t>Home Economics Teacher (Years 7-12)</a:t>
            </a:r>
          </a:p>
          <a:p>
            <a:pPr marL="152396" indent="0">
              <a:buNone/>
            </a:pPr>
            <a:r>
              <a:rPr lang="en-AU" dirty="0"/>
              <a:t>Mentone Girls’ Grammar School</a:t>
            </a:r>
          </a:p>
          <a:p>
            <a:pPr marL="152396" indent="0">
              <a:buNone/>
            </a:pP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95" y="2741810"/>
            <a:ext cx="2579795" cy="33385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00" y="1906601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C00000"/>
                </a:solidFill>
              </a:rPr>
              <a:t>Number One Tip- It’s all in the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235" y="2665042"/>
            <a:ext cx="11360800" cy="4555200"/>
          </a:xfrm>
        </p:spPr>
        <p:txBody>
          <a:bodyPr/>
          <a:lstStyle/>
          <a:p>
            <a:pPr marL="152396" indent="0">
              <a:buNone/>
            </a:pPr>
            <a:r>
              <a:rPr lang="en-AU" sz="2400" b="1" i="1" dirty="0"/>
              <a:t>First Tip </a:t>
            </a:r>
            <a:r>
              <a:rPr lang="en-AU" sz="2400" dirty="0"/>
              <a:t>- Read the Specifications </a:t>
            </a:r>
          </a:p>
          <a:p>
            <a:pPr marL="0" indent="0">
              <a:buNone/>
            </a:pPr>
            <a:r>
              <a:rPr lang="en-AU" sz="2400" dirty="0" smtClean="0"/>
              <a:t>Be </a:t>
            </a:r>
            <a:r>
              <a:rPr lang="en-AU" sz="2400" dirty="0"/>
              <a:t>sure that excellent food production is </a:t>
            </a:r>
            <a:r>
              <a:rPr lang="en-AU" sz="2400" b="1" dirty="0"/>
              <a:t>not</a:t>
            </a:r>
            <a:r>
              <a:rPr lang="en-AU" sz="2400" dirty="0"/>
              <a:t> disqualified due to over-budgeting or </a:t>
            </a:r>
            <a:r>
              <a:rPr lang="en-AU" sz="2400" b="1" dirty="0"/>
              <a:t>not </a:t>
            </a:r>
            <a:r>
              <a:rPr lang="en-AU" sz="2400" dirty="0"/>
              <a:t>meeting design specifications (for </a:t>
            </a:r>
            <a:r>
              <a:rPr lang="en-AU" sz="2400" dirty="0" err="1"/>
              <a:t>eg</a:t>
            </a:r>
            <a:r>
              <a:rPr lang="en-AU" sz="2400" dirty="0"/>
              <a:t>, at least one dish MUST be served warm or cold or have a dipping </a:t>
            </a:r>
            <a:r>
              <a:rPr lang="en-AU" sz="2400" dirty="0" smtClean="0"/>
              <a:t>sauce)</a:t>
            </a:r>
          </a:p>
          <a:p>
            <a:pPr marL="0" indent="0">
              <a:buNone/>
            </a:pPr>
            <a:r>
              <a:rPr lang="en-AU" sz="2400" b="1" i="1" dirty="0" smtClean="0"/>
              <a:t>Second </a:t>
            </a:r>
            <a:r>
              <a:rPr lang="en-AU" sz="2400" b="1" i="1" dirty="0"/>
              <a:t>Tip </a:t>
            </a:r>
            <a:r>
              <a:rPr lang="en-AU" sz="2400" dirty="0"/>
              <a:t>– Read the Specifications</a:t>
            </a:r>
          </a:p>
          <a:p>
            <a:pPr>
              <a:buFontTx/>
              <a:buChar char="-"/>
            </a:pPr>
            <a:r>
              <a:rPr lang="en-AU" sz="2400" dirty="0"/>
              <a:t>For the recipes</a:t>
            </a:r>
          </a:p>
          <a:p>
            <a:pPr>
              <a:buFontTx/>
              <a:buChar char="-"/>
            </a:pPr>
            <a:r>
              <a:rPr lang="en-AU" sz="2400" dirty="0"/>
              <a:t>Images</a:t>
            </a:r>
          </a:p>
          <a:p>
            <a:pPr>
              <a:buFontTx/>
              <a:buChar char="-"/>
            </a:pPr>
            <a:r>
              <a:rPr lang="en-AU" sz="2400" dirty="0"/>
              <a:t>Costings</a:t>
            </a:r>
          </a:p>
          <a:p>
            <a:pPr>
              <a:buFontTx/>
              <a:buChar char="-"/>
            </a:pPr>
            <a:r>
              <a:rPr lang="en-AU" sz="2400" dirty="0"/>
              <a:t>Servings</a:t>
            </a:r>
          </a:p>
          <a:p>
            <a:pPr>
              <a:buFontTx/>
              <a:buChar char="-"/>
            </a:pPr>
            <a:r>
              <a:rPr lang="en-AU" sz="2400" dirty="0"/>
              <a:t>Justification of the resolution (word count)</a:t>
            </a:r>
          </a:p>
          <a:p>
            <a:pPr>
              <a:buFontTx/>
              <a:buChar char="-"/>
            </a:pPr>
            <a:r>
              <a:rPr lang="en-AU" sz="2400" dirty="0"/>
              <a:t>Reflection (word count)</a:t>
            </a:r>
          </a:p>
          <a:p>
            <a:pPr marL="15239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25408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238" y="1926056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>
                <a:solidFill>
                  <a:srgbClr val="C00000"/>
                </a:solidFill>
              </a:rPr>
              <a:t>Showcase your students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055" y="2655314"/>
            <a:ext cx="11360800" cy="4555200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It’s all about the planning </a:t>
            </a:r>
          </a:p>
          <a:p>
            <a:pPr marL="0" indent="0">
              <a:buNone/>
            </a:pPr>
            <a:r>
              <a:rPr lang="en-AU" dirty="0"/>
              <a:t>Think about the skill-set of your students</a:t>
            </a:r>
          </a:p>
          <a:p>
            <a:r>
              <a:rPr lang="en-AU" dirty="0"/>
              <a:t>Diverse range of cultural backgrounds provide foundation for students to gather and share ideas</a:t>
            </a:r>
          </a:p>
          <a:p>
            <a:r>
              <a:rPr lang="en-AU" dirty="0"/>
              <a:t>Preliminary collaborative international food days with parents and students (see photo)</a:t>
            </a:r>
          </a:p>
          <a:p>
            <a:r>
              <a:rPr lang="en-AU" dirty="0"/>
              <a:t>‘Construct’ or ‘guide’ teams carefully based on </a:t>
            </a:r>
          </a:p>
          <a:p>
            <a:pPr>
              <a:buFontTx/>
              <a:buChar char="-"/>
            </a:pPr>
            <a:r>
              <a:rPr lang="en-AU" dirty="0"/>
              <a:t>shared understandings</a:t>
            </a:r>
          </a:p>
          <a:p>
            <a:pPr>
              <a:buFontTx/>
              <a:buChar char="-"/>
            </a:pPr>
            <a:r>
              <a:rPr lang="en-AU" dirty="0"/>
              <a:t>complementary attributes such as similar or different cultural backgrounds</a:t>
            </a:r>
          </a:p>
          <a:p>
            <a:pPr marL="152396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361" y="68094"/>
            <a:ext cx="2902085" cy="335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9551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783" y="2071972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Planning a Unit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66" y="3131969"/>
            <a:ext cx="11360800" cy="4555200"/>
          </a:xfrm>
        </p:spPr>
        <p:txBody>
          <a:bodyPr/>
          <a:lstStyle/>
          <a:p>
            <a:r>
              <a:rPr lang="en-AU" dirty="0"/>
              <a:t>Work smarter to ensure that the Student Recipe Challenge aligns with curriculum and is embedded into your current program (not an add on)</a:t>
            </a:r>
          </a:p>
          <a:p>
            <a:r>
              <a:rPr lang="en-AU" dirty="0"/>
              <a:t>Include as part of your assessment to validate students’ work</a:t>
            </a:r>
          </a:p>
          <a:p>
            <a:r>
              <a:rPr lang="en-AU" dirty="0"/>
              <a:t>Consider your current lesson schedule</a:t>
            </a:r>
          </a:p>
          <a:p>
            <a:r>
              <a:rPr lang="en-AU" dirty="0"/>
              <a:t>Ensure that proposed recipe ingredients are accessible to you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80790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1" y="3112851"/>
            <a:ext cx="113442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44783" y="2071972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Planning a Unit</a:t>
            </a:r>
            <a:endParaRPr lang="en-A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525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66" y="1916329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It’s all in the planning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417" y="2723407"/>
            <a:ext cx="11360800" cy="45552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AU" sz="8600" b="1" dirty="0"/>
              <a:t>General </a:t>
            </a:r>
          </a:p>
          <a:p>
            <a:pPr marL="0" indent="0">
              <a:buNone/>
            </a:pPr>
            <a:r>
              <a:rPr lang="en-AU" sz="8600" dirty="0"/>
              <a:t>- Work back from the deadline (five weeks)</a:t>
            </a:r>
          </a:p>
          <a:p>
            <a:pPr>
              <a:buFontTx/>
              <a:buChar char="-"/>
            </a:pPr>
            <a:r>
              <a:rPr lang="en-AU" sz="8600" dirty="0"/>
              <a:t>Allow five weeks for recipe development and write up</a:t>
            </a:r>
          </a:p>
          <a:p>
            <a:pPr>
              <a:buFontTx/>
              <a:buChar char="-"/>
            </a:pPr>
            <a:r>
              <a:rPr lang="en-AU" sz="8600" dirty="0"/>
              <a:t>Construct a Timeline to keep you and your students on track</a:t>
            </a:r>
          </a:p>
          <a:p>
            <a:pPr marL="0" indent="0">
              <a:buNone/>
            </a:pPr>
            <a:endParaRPr lang="en-AU" sz="8600" dirty="0"/>
          </a:p>
          <a:p>
            <a:pPr marL="0" indent="0">
              <a:buNone/>
            </a:pPr>
            <a:r>
              <a:rPr lang="en-AU" sz="8600" b="1" dirty="0"/>
              <a:t>Keep checking the </a:t>
            </a:r>
            <a:r>
              <a:rPr lang="en-AU" sz="8600" b="1" dirty="0" smtClean="0"/>
              <a:t>McCormick’s </a:t>
            </a:r>
            <a:r>
              <a:rPr lang="en-AU" sz="8600" b="1" dirty="0"/>
              <a:t>Flavour Forecast Specifications at all stages of the planning process </a:t>
            </a:r>
          </a:p>
          <a:p>
            <a:pPr marL="0" indent="0">
              <a:buNone/>
            </a:pPr>
            <a:r>
              <a:rPr lang="en-AU" sz="8600" b="1" dirty="0"/>
              <a:t>Specifications for </a:t>
            </a:r>
            <a:r>
              <a:rPr lang="en-AU" sz="8600" b="1" dirty="0" smtClean="0"/>
              <a:t>2019:</a:t>
            </a:r>
            <a:endParaRPr lang="en-AU" sz="8600" b="1" dirty="0"/>
          </a:p>
          <a:p>
            <a:pPr>
              <a:buFontTx/>
              <a:buChar char="-"/>
            </a:pPr>
            <a:r>
              <a:rPr lang="en-AU" sz="8600" dirty="0"/>
              <a:t>Below or on budget (&lt; than $26 in total)</a:t>
            </a:r>
          </a:p>
          <a:p>
            <a:pPr>
              <a:buFontTx/>
              <a:buChar char="-"/>
            </a:pPr>
            <a:r>
              <a:rPr lang="en-AU" sz="8600" dirty="0"/>
              <a:t>Within time specified (prepared and cooked in &lt; 100 minutes)</a:t>
            </a:r>
          </a:p>
          <a:p>
            <a:pPr>
              <a:buFontTx/>
              <a:buChar char="-"/>
            </a:pPr>
            <a:r>
              <a:rPr lang="en-AU" sz="8600" dirty="0"/>
              <a:t>Serves 2 </a:t>
            </a:r>
          </a:p>
          <a:p>
            <a:pPr>
              <a:buFontTx/>
              <a:buChar char="-"/>
            </a:pPr>
            <a:r>
              <a:rPr lang="en-AU" sz="8600" dirty="0"/>
              <a:t>Only </a:t>
            </a:r>
            <a:r>
              <a:rPr lang="en-AU" sz="8600" b="1" dirty="0"/>
              <a:t>one </a:t>
            </a:r>
            <a:r>
              <a:rPr lang="en-AU" sz="8600" dirty="0"/>
              <a:t>food item in the discretionary/eat in small amounts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90968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876" y="1848236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Sample Timeline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150" y="2596948"/>
            <a:ext cx="11360800" cy="45552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AU" b="1" dirty="0"/>
              <a:t>Week One </a:t>
            </a:r>
          </a:p>
          <a:p>
            <a:r>
              <a:rPr lang="en-AU" dirty="0"/>
              <a:t> Construct and guide teams (they need to commit)</a:t>
            </a:r>
          </a:p>
          <a:p>
            <a:r>
              <a:rPr lang="en-AU" dirty="0"/>
              <a:t>Plan and develop recipes </a:t>
            </a:r>
          </a:p>
          <a:p>
            <a:r>
              <a:rPr lang="en-AU" dirty="0"/>
              <a:t>Establish sensory properties criteria (what does the ‘perfect’ pulled pork burrito look and taste like?)</a:t>
            </a:r>
          </a:p>
          <a:p>
            <a:pPr marL="0" indent="0">
              <a:buNone/>
            </a:pPr>
            <a:r>
              <a:rPr lang="en-AU" b="1" dirty="0"/>
              <a:t>Weeks Two and Three </a:t>
            </a:r>
          </a:p>
          <a:p>
            <a:r>
              <a:rPr lang="en-AU" dirty="0"/>
              <a:t>Develop recipes, including focus group testing, food trialling and evaluating food items for sensory properties based on established criteria</a:t>
            </a:r>
          </a:p>
          <a:p>
            <a:r>
              <a:rPr lang="en-AU" dirty="0"/>
              <a:t>Budget track to ensure that food costings are below that specified</a:t>
            </a:r>
          </a:p>
          <a:p>
            <a:r>
              <a:rPr lang="en-AU" dirty="0"/>
              <a:t>Time track to ensure that recipes can be prepared and cooked in the times specified </a:t>
            </a:r>
          </a:p>
          <a:p>
            <a:r>
              <a:rPr lang="en-AU" dirty="0"/>
              <a:t> Start written assessment and reflection (follow Flavour Forecast Specifications) including photo record</a:t>
            </a:r>
          </a:p>
          <a:p>
            <a:pPr marL="0" indent="0">
              <a:buNone/>
            </a:pPr>
            <a:r>
              <a:rPr lang="en-AU" b="1" dirty="0"/>
              <a:t>Weeks Three and Four </a:t>
            </a:r>
          </a:p>
          <a:p>
            <a:r>
              <a:rPr lang="en-AU" dirty="0"/>
              <a:t>Further trial and test developed recipes</a:t>
            </a:r>
          </a:p>
          <a:p>
            <a:r>
              <a:rPr lang="en-AU" dirty="0"/>
              <a:t>Budget and time track to ensure that recipes meet specifications</a:t>
            </a:r>
          </a:p>
          <a:p>
            <a:r>
              <a:rPr lang="en-AU" dirty="0"/>
              <a:t>Allocate time for write up and taking photos to supply evidence of student work</a:t>
            </a:r>
          </a:p>
          <a:p>
            <a:pPr marL="0" indent="0">
              <a:buNone/>
            </a:pPr>
            <a:r>
              <a:rPr lang="en-AU" b="1" dirty="0"/>
              <a:t>Week Five</a:t>
            </a:r>
          </a:p>
          <a:p>
            <a:r>
              <a:rPr lang="en-AU" dirty="0"/>
              <a:t>Final testing, presentation and evaluation of recipes ready for written submission</a:t>
            </a:r>
          </a:p>
          <a:p>
            <a:r>
              <a:rPr lang="en-AU" dirty="0"/>
              <a:t>Complete written work – justification of the resolution and student reflection </a:t>
            </a:r>
          </a:p>
          <a:p>
            <a:pPr marL="15239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50295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7059" y="2515747"/>
            <a:ext cx="5925929" cy="763600"/>
          </a:xfrm>
        </p:spPr>
        <p:txBody>
          <a:bodyPr>
            <a:noAutofit/>
          </a:bodyPr>
          <a:lstStyle/>
          <a:p>
            <a:r>
              <a:rPr lang="en-AU" sz="8000" dirty="0" smtClean="0">
                <a:solidFill>
                  <a:srgbClr val="C00000"/>
                </a:solidFill>
                <a:latin typeface="+mn-lt"/>
              </a:rPr>
              <a:t> THANK YOU</a:t>
            </a:r>
            <a:br>
              <a:rPr lang="en-AU" sz="8000" dirty="0" smtClean="0">
                <a:solidFill>
                  <a:srgbClr val="C00000"/>
                </a:solidFill>
                <a:latin typeface="+mn-lt"/>
              </a:rPr>
            </a:br>
            <a:r>
              <a:rPr lang="en-AU" sz="80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en-AU" sz="8000" dirty="0" smtClean="0">
                <a:solidFill>
                  <a:srgbClr val="C00000"/>
                </a:solidFill>
                <a:latin typeface="+mn-lt"/>
              </a:rPr>
            </a:br>
            <a:r>
              <a:rPr lang="en-AU" sz="8000" dirty="0">
                <a:solidFill>
                  <a:srgbClr val="C00000"/>
                </a:solidFill>
                <a:latin typeface="+mn-lt"/>
              </a:rPr>
              <a:t> </a:t>
            </a:r>
            <a:r>
              <a:rPr lang="en-AU" sz="8000" dirty="0" smtClean="0">
                <a:solidFill>
                  <a:srgbClr val="C00000"/>
                </a:solidFill>
                <a:latin typeface="+mn-lt"/>
              </a:rPr>
              <a:t> Questions?</a:t>
            </a:r>
            <a:endParaRPr lang="en-AU" sz="80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3869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748" y="2200963"/>
            <a:ext cx="11360800" cy="763600"/>
          </a:xfrm>
        </p:spPr>
        <p:txBody>
          <a:bodyPr>
            <a:noAutofit/>
          </a:bodyPr>
          <a:lstStyle/>
          <a:p>
            <a:r>
              <a:rPr lang="en" sz="4000" dirty="0">
                <a:solidFill>
                  <a:srgbClr val="C00000"/>
                </a:solidFill>
                <a:latin typeface="+mn-lt"/>
                <a:ea typeface="Impact"/>
                <a:cs typeface="Impact"/>
                <a:sym typeface="Impact"/>
              </a:rPr>
              <a:t>QUARTERLY </a:t>
            </a:r>
            <a:r>
              <a:rPr lang="en-US" sz="4000" dirty="0">
                <a:solidFill>
                  <a:srgbClr val="C00000"/>
                </a:solidFill>
                <a:latin typeface="+mn-lt"/>
                <a:ea typeface="Impact"/>
                <a:cs typeface="Impact"/>
                <a:sym typeface="Impact"/>
              </a:rPr>
              <a:t>FLAVOUR TOPICS</a:t>
            </a:r>
            <a:endParaRPr lang="en-AU" sz="4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Google Shape;358;p55"/>
          <p:cNvSpPr txBox="1">
            <a:spLocks noGrp="1"/>
          </p:cNvSpPr>
          <p:nvPr>
            <p:ph type="body" idx="1"/>
          </p:nvPr>
        </p:nvSpPr>
        <p:spPr>
          <a:xfrm>
            <a:off x="390200" y="2899700"/>
            <a:ext cx="11360800" cy="45552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marL="0" indent="0" algn="ctr">
              <a:buNone/>
            </a:pPr>
            <a:r>
              <a:rPr lang="en" dirty="0"/>
              <a:t> </a:t>
            </a:r>
            <a:r>
              <a:rPr lang="en-US" dirty="0"/>
              <a:t>Video Series</a:t>
            </a:r>
            <a:r>
              <a:rPr lang="en" dirty="0"/>
              <a:t>   |    Podcast </a:t>
            </a:r>
            <a:r>
              <a:rPr lang="en-US" dirty="0"/>
              <a:t>Series</a:t>
            </a:r>
            <a:r>
              <a:rPr lang="en" dirty="0"/>
              <a:t>    |    </a:t>
            </a:r>
            <a:r>
              <a:rPr lang="en-US" dirty="0"/>
              <a:t>Featured </a:t>
            </a:r>
            <a:r>
              <a:rPr lang="en" dirty="0"/>
              <a:t>Digital &amp; Social Content</a:t>
            </a:r>
            <a:endParaRPr dirty="0"/>
          </a:p>
          <a:p>
            <a:pPr marL="0" indent="0">
              <a:spcBef>
                <a:spcPts val="2133"/>
              </a:spcBef>
              <a:buNone/>
            </a:pPr>
            <a:endParaRPr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endParaRPr dirty="0"/>
          </a:p>
        </p:txBody>
      </p:sp>
      <p:sp>
        <p:nvSpPr>
          <p:cNvPr id="5" name="Google Shape;358;p55">
            <a:extLst>
              <a:ext uri="{FF2B5EF4-FFF2-40B4-BE49-F238E27FC236}">
                <a16:creationId xmlns:a16="http://schemas.microsoft.com/office/drawing/2014/main" xmlns="" id="{B40586A6-FD1F-4365-A7EE-CCC7EAD966BE}"/>
              </a:ext>
            </a:extLst>
          </p:cNvPr>
          <p:cNvSpPr txBox="1">
            <a:spLocks/>
          </p:cNvSpPr>
          <p:nvPr/>
        </p:nvSpPr>
        <p:spPr>
          <a:xfrm>
            <a:off x="177800" y="3431580"/>
            <a:ext cx="12280900" cy="383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Clr>
                <a:srgbClr val="595959"/>
              </a:buClr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+mn-lt"/>
                <a:cs typeface="Futura Medium" panose="020B0602020204020303" pitchFamily="34" charset="-79"/>
              </a:rPr>
              <a:t>  Unique, engaging content offering viewers &amp; listeners inspiration &amp; discovery</a:t>
            </a:r>
          </a:p>
          <a:p>
            <a:pPr marL="152396" indent="0">
              <a:buClr>
                <a:srgbClr val="595959"/>
              </a:buClr>
              <a:buNone/>
              <a:defRPr/>
            </a:pPr>
            <a:endParaRPr lang="en-US" sz="2000" b="1" kern="0" dirty="0">
              <a:solidFill>
                <a:schemeClr val="tx1"/>
              </a:solidFill>
              <a:latin typeface="+mn-lt"/>
            </a:endParaRPr>
          </a:p>
          <a:p>
            <a:pPr marL="609596" lvl="1" indent="0" defTabSz="1219170">
              <a:buClr>
                <a:srgbClr val="595959"/>
              </a:buClr>
              <a:buNone/>
              <a:defRPr/>
            </a:pPr>
            <a:r>
              <a:rPr lang="en-US" sz="2000" b="1" kern="0" dirty="0">
                <a:solidFill>
                  <a:schemeClr val="tx1"/>
                </a:solidFill>
                <a:latin typeface="+mn-lt"/>
              </a:rPr>
              <a:t>YouTube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b="1" kern="0" dirty="0">
                <a:solidFill>
                  <a:schemeClr val="tx1"/>
                </a:solidFill>
                <a:latin typeface="+mn-lt"/>
              </a:rPr>
              <a:t>Videos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 – V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ideos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that go behind the scenes of the quarterly Flavour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Topic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. Our videos will focus on the innovative ways to experience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the trends and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the places and people that inspired the Flavours.</a:t>
            </a:r>
          </a:p>
          <a:p>
            <a:pPr marL="609596" lvl="1" indent="0" defTabSz="1219170">
              <a:lnSpc>
                <a:spcPct val="50000"/>
              </a:lnSpc>
              <a:buClr>
                <a:srgbClr val="595959"/>
              </a:buClr>
              <a:buNone/>
              <a:defRPr/>
            </a:pPr>
            <a:endParaRPr lang="en-US" sz="2000" kern="0" dirty="0">
              <a:solidFill>
                <a:schemeClr val="tx1"/>
              </a:solidFill>
              <a:latin typeface="+mn-lt"/>
            </a:endParaRPr>
          </a:p>
          <a:p>
            <a:pPr marL="609596" lvl="1" indent="0" defTabSz="1219170">
              <a:buClr>
                <a:srgbClr val="595959"/>
              </a:buClr>
              <a:buNone/>
              <a:defRPr/>
            </a:pPr>
            <a:r>
              <a:rPr lang="en-US" sz="2000" b="1" kern="0" dirty="0">
                <a:solidFill>
                  <a:schemeClr val="tx1"/>
                </a:solidFill>
                <a:latin typeface="+mn-lt"/>
              </a:rPr>
              <a:t>Podcast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– A great way to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engage with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while multi-tasking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43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5118" y="2244367"/>
            <a:ext cx="3795882" cy="763600"/>
          </a:xfrm>
        </p:spPr>
        <p:txBody>
          <a:bodyPr>
            <a:normAutofit/>
          </a:bodyPr>
          <a:lstStyle/>
          <a:p>
            <a:r>
              <a:rPr lang="en-AU" sz="3200" dirty="0">
                <a:solidFill>
                  <a:srgbClr val="C00000"/>
                </a:solidFill>
                <a:latin typeface="+mn-lt"/>
                <a:ea typeface="Impact"/>
                <a:cs typeface="Impact"/>
                <a:sym typeface="Impact"/>
              </a:rPr>
              <a:t>WEEKLY INSPIRATION</a:t>
            </a:r>
            <a:endParaRPr lang="en-AU" sz="32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Google Shape;358;p55"/>
          <p:cNvSpPr txBox="1">
            <a:spLocks noGrp="1"/>
          </p:cNvSpPr>
          <p:nvPr>
            <p:ph type="body" idx="1"/>
          </p:nvPr>
        </p:nvSpPr>
        <p:spPr>
          <a:xfrm>
            <a:off x="390200" y="2899700"/>
            <a:ext cx="11360800" cy="3717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marL="0" indent="0" algn="ctr">
              <a:buNone/>
            </a:pPr>
            <a:r>
              <a:rPr lang="en" dirty="0"/>
              <a:t> </a:t>
            </a:r>
            <a:r>
              <a:rPr lang="en-AU" dirty="0"/>
              <a:t>Flavour</a:t>
            </a:r>
            <a:r>
              <a:rPr lang="en" dirty="0"/>
              <a:t> Forecast will lead &amp;</a:t>
            </a:r>
            <a:r>
              <a:rPr lang="en-US" dirty="0"/>
              <a:t> curate </a:t>
            </a:r>
            <a:r>
              <a:rPr lang="en" dirty="0"/>
              <a:t>a visual </a:t>
            </a:r>
            <a:r>
              <a:rPr lang="en-US" dirty="0"/>
              <a:t>Flavour </a:t>
            </a:r>
            <a:r>
              <a:rPr lang="en" dirty="0"/>
              <a:t>J</a:t>
            </a:r>
            <a:r>
              <a:rPr lang="en" dirty="0" smtClean="0"/>
              <a:t>ourney </a:t>
            </a:r>
            <a:r>
              <a:rPr lang="en" dirty="0"/>
              <a:t>on </a:t>
            </a:r>
          </a:p>
          <a:p>
            <a:pPr marL="0" indent="0" algn="ctr">
              <a:buNone/>
            </a:pPr>
            <a:r>
              <a:rPr lang="en" dirty="0"/>
              <a:t>Instagram &amp; </a:t>
            </a:r>
            <a:r>
              <a:rPr lang="en" dirty="0" smtClean="0"/>
              <a:t>Pinterest</a:t>
            </a:r>
            <a:endParaRPr lang="en" dirty="0"/>
          </a:p>
          <a:p>
            <a:pPr marL="0" indent="0" algn="ctr">
              <a:buNone/>
            </a:pPr>
            <a:endParaRPr dirty="0"/>
          </a:p>
          <a:p>
            <a:pPr marL="0" indent="0">
              <a:spcBef>
                <a:spcPts val="2133"/>
              </a:spcBef>
              <a:buNone/>
            </a:pPr>
            <a:endParaRPr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endParaRPr dirty="0"/>
          </a:p>
        </p:txBody>
      </p:sp>
      <p:sp>
        <p:nvSpPr>
          <p:cNvPr id="6" name="Google Shape;358;p55">
            <a:extLst>
              <a:ext uri="{FF2B5EF4-FFF2-40B4-BE49-F238E27FC236}">
                <a16:creationId xmlns:a16="http://schemas.microsoft.com/office/drawing/2014/main" xmlns="" id="{DECE727E-B4B2-4EC1-924D-B5D0895D36FC}"/>
              </a:ext>
            </a:extLst>
          </p:cNvPr>
          <p:cNvSpPr txBox="1">
            <a:spLocks/>
          </p:cNvSpPr>
          <p:nvPr/>
        </p:nvSpPr>
        <p:spPr>
          <a:xfrm>
            <a:off x="508530" y="4013200"/>
            <a:ext cx="11162770" cy="2590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52396" indent="0">
              <a:buClr>
                <a:srgbClr val="595959"/>
              </a:buClr>
              <a:buNone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cs typeface="Futura Medium" panose="020B0602020204020303" pitchFamily="34" charset="-79"/>
              </a:rPr>
              <a:t>Multiple pieces of content per week, throughout the year</a:t>
            </a:r>
          </a:p>
          <a:p>
            <a:pPr marL="152396" indent="0">
              <a:buClr>
                <a:srgbClr val="595959"/>
              </a:buClr>
              <a:buNone/>
              <a:defRPr/>
            </a:pPr>
            <a:endParaRPr lang="en-US" sz="2000" b="1" kern="0" dirty="0">
              <a:solidFill>
                <a:schemeClr val="tx1"/>
              </a:solidFill>
              <a:latin typeface="+mn-lt"/>
            </a:endParaRPr>
          </a:p>
          <a:p>
            <a:pPr marL="609585" indent="-457189" defTabSz="1219170">
              <a:buClr>
                <a:srgbClr val="595959"/>
              </a:buClr>
              <a:defRPr/>
            </a:pPr>
            <a:r>
              <a:rPr lang="en-US" sz="2000" b="1" kern="0" dirty="0">
                <a:solidFill>
                  <a:schemeClr val="tx1"/>
                </a:solidFill>
                <a:latin typeface="+mn-lt"/>
              </a:rPr>
              <a:t>Instagram </a:t>
            </a:r>
            <a:r>
              <a:rPr lang="en-US" sz="2000" b="1" kern="0" dirty="0" smtClean="0">
                <a:solidFill>
                  <a:schemeClr val="tx1"/>
                </a:solidFill>
                <a:latin typeface="+mn-lt"/>
              </a:rPr>
              <a:t>–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Illustrating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Flavours in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Focus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through photo and video form. </a:t>
            </a:r>
            <a:endParaRPr lang="en-US" sz="2000" kern="0" dirty="0" smtClean="0">
              <a:solidFill>
                <a:schemeClr val="tx1"/>
              </a:solidFill>
              <a:latin typeface="+mn-lt"/>
            </a:endParaRPr>
          </a:p>
          <a:p>
            <a:pPr marL="152396" indent="0" defTabSz="1219170">
              <a:buClr>
                <a:srgbClr val="595959"/>
              </a:buClr>
              <a:buNone/>
              <a:defRPr/>
            </a:pPr>
            <a:endParaRPr lang="en-US" sz="2000" b="1" kern="0" dirty="0">
              <a:solidFill>
                <a:schemeClr val="tx1"/>
              </a:solidFill>
              <a:latin typeface="+mn-lt"/>
            </a:endParaRPr>
          </a:p>
          <a:p>
            <a:pPr marL="609585" indent="-457189" defTabSz="1219170">
              <a:buClr>
                <a:srgbClr val="595959"/>
              </a:buClr>
              <a:defRPr/>
            </a:pPr>
            <a:r>
              <a:rPr lang="en-US" sz="2000" b="1" kern="0" dirty="0">
                <a:solidFill>
                  <a:schemeClr val="tx1"/>
                </a:solidFill>
                <a:latin typeface="+mn-lt"/>
              </a:rPr>
              <a:t>Pinterest </a:t>
            </a:r>
            <a:r>
              <a:rPr lang="en-US" sz="2000" b="1" kern="0" dirty="0" smtClean="0">
                <a:solidFill>
                  <a:schemeClr val="tx1"/>
                </a:solidFill>
                <a:latin typeface="+mn-lt"/>
              </a:rPr>
              <a:t>–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Drives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aspirational bookmarking - giving fans a </a:t>
            </a:r>
            <a:r>
              <a:rPr lang="en-US" sz="2000" kern="0" dirty="0" smtClean="0">
                <a:solidFill>
                  <a:schemeClr val="tx1"/>
                </a:solidFill>
                <a:latin typeface="+mn-lt"/>
              </a:rPr>
              <a:t>place </a:t>
            </a:r>
            <a:r>
              <a:rPr lang="en-US" sz="2000" kern="0" dirty="0">
                <a:solidFill>
                  <a:schemeClr val="tx1"/>
                </a:solidFill>
                <a:latin typeface="+mn-lt"/>
              </a:rPr>
              <a:t>to return to when ready to try</a:t>
            </a:r>
            <a:r>
              <a:rPr lang="en-US" sz="1600" kern="0" dirty="0">
                <a:solidFill>
                  <a:schemeClr val="tx1"/>
                </a:solidFill>
                <a:latin typeface="+mn-lt"/>
              </a:rPr>
              <a:t>.</a:t>
            </a:r>
            <a:endParaRPr lang="en-US" sz="1600" b="1" kern="0" dirty="0">
              <a:solidFill>
                <a:schemeClr val="tx1"/>
              </a:solidFill>
              <a:latin typeface="+mn-lt"/>
            </a:endParaRPr>
          </a:p>
          <a:p>
            <a:pPr marL="152396" indent="0" defTabSz="1219170">
              <a:buClr>
                <a:srgbClr val="595959"/>
              </a:buClr>
              <a:buNone/>
              <a:defRPr/>
            </a:pPr>
            <a:r>
              <a:rPr lang="en-US" sz="1600" kern="0" dirty="0">
                <a:solidFill>
                  <a:srgbClr val="595959"/>
                </a:solidFill>
              </a:rPr>
              <a:t> </a:t>
            </a:r>
          </a:p>
        </p:txBody>
      </p:sp>
      <p:pic>
        <p:nvPicPr>
          <p:cNvPr id="8" name="Picture 7" descr="C:\Users\Neredith\Documents\MarketMaker\1MCORRMIC\2019\Flavour Forecast\Presentation\pinterest-logo-icon-simple-1024x10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969" y="4584835"/>
            <a:ext cx="951684" cy="930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Neredith\Documents\MarketMaker\1MCORRMIC\2019\Flavour Forecast\Presentation\instagram-2-1-png-transparent-logo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969" y="3595520"/>
            <a:ext cx="824662" cy="835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36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00" y="2358667"/>
            <a:ext cx="11360800" cy="763600"/>
          </a:xfrm>
        </p:spPr>
        <p:txBody>
          <a:bodyPr>
            <a:normAutofit fontScale="90000"/>
          </a:bodyPr>
          <a:lstStyle/>
          <a:p>
            <a:r>
              <a:rPr lang="en-AU" dirty="0">
                <a:solidFill>
                  <a:srgbClr val="C00000"/>
                </a:solidFill>
                <a:latin typeface="+mn-lt"/>
              </a:rPr>
              <a:t>FOLLOW OUR FLAVOUR JOURNEY</a:t>
            </a:r>
            <a:r>
              <a:rPr lang="en-AU" dirty="0">
                <a:solidFill>
                  <a:srgbClr val="C00000"/>
                </a:solidFill>
              </a:rPr>
              <a:t/>
            </a:r>
            <a:br>
              <a:rPr lang="en-AU" dirty="0">
                <a:solidFill>
                  <a:srgbClr val="C00000"/>
                </a:solidFill>
              </a:rPr>
            </a:br>
            <a:r>
              <a:rPr lang="en-AU" dirty="0">
                <a:solidFill>
                  <a:srgbClr val="C00000"/>
                </a:solidFill>
              </a:rPr>
              <a:t/>
            </a:r>
            <a:br>
              <a:rPr lang="en-AU" dirty="0">
                <a:solidFill>
                  <a:srgbClr val="C00000"/>
                </a:solidFill>
              </a:rPr>
            </a:br>
            <a:r>
              <a:rPr lang="en-AU" b="1" dirty="0"/>
              <a:t>@</a:t>
            </a:r>
            <a:r>
              <a:rPr lang="en-AU" b="1" dirty="0" smtClean="0"/>
              <a:t>FLAVORFORECAST</a:t>
            </a:r>
            <a:br>
              <a:rPr lang="en-AU" b="1" dirty="0" smtClean="0"/>
            </a:br>
            <a:r>
              <a:rPr lang="en-AU" b="1" dirty="0"/>
              <a:t/>
            </a:r>
            <a:br>
              <a:rPr lang="en-AU" b="1" dirty="0"/>
            </a:br>
            <a:r>
              <a:rPr lang="en-AU" b="1" dirty="0"/>
              <a:t>#FLAVORFORECAST</a:t>
            </a:r>
            <a:r>
              <a:rPr lang="en-AU" b="1" dirty="0">
                <a:solidFill>
                  <a:srgbClr val="C00000"/>
                </a:solidFill>
              </a:rPr>
              <a:t/>
            </a:r>
            <a:br>
              <a:rPr lang="en-AU" b="1" dirty="0">
                <a:solidFill>
                  <a:srgbClr val="C00000"/>
                </a:solidFill>
              </a:rPr>
            </a:br>
            <a:endParaRPr lang="en-AU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127" y="3029794"/>
            <a:ext cx="4188676" cy="35693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909786"/>
            <a:ext cx="38671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582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71AF6E48A5054C860914DE96B36E3E" ma:contentTypeVersion="5" ma:contentTypeDescription="Create a new document." ma:contentTypeScope="" ma:versionID="7cebf1bf4da5c9ba01fee8f1a6d7c549">
  <xsd:schema xmlns:xsd="http://www.w3.org/2001/XMLSchema" xmlns:xs="http://www.w3.org/2001/XMLSchema" xmlns:p="http://schemas.microsoft.com/office/2006/metadata/properties" xmlns:ns2="85fcad2e-a0e0-4449-915b-27fa932f0973" xmlns:ns3="08d44b12-c707-4699-9db9-9c4f546d8ef5" targetNamespace="http://schemas.microsoft.com/office/2006/metadata/properties" ma:root="true" ma:fieldsID="56de80a4502e1133ceedbcfea591fb9b" ns2:_="" ns3:_="">
    <xsd:import namespace="85fcad2e-a0e0-4449-915b-27fa932f0973"/>
    <xsd:import namespace="08d44b12-c707-4699-9db9-9c4f546d8e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cad2e-a0e0-4449-915b-27fa932f09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d44b12-c707-4699-9db9-9c4f546d8ef5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79198E-D0C9-4CEB-AFAF-598DFAB831A3}">
  <ds:schemaRefs>
    <ds:schemaRef ds:uri="08d44b12-c707-4699-9db9-9c4f546d8e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85fcad2e-a0e0-4449-915b-27fa932f097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0E9934-A35D-498E-B771-F74FED0156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cad2e-a0e0-4449-915b-27fa932f0973"/>
    <ds:schemaRef ds:uri="08d44b12-c707-4699-9db9-9c4f546d8e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BAE3C3-D1D5-4B81-A9C3-D2DD20A66D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5379</TotalTime>
  <Words>2884</Words>
  <Application>Microsoft Office PowerPoint</Application>
  <PresentationFormat>Custom</PresentationFormat>
  <Paragraphs>380</Paragraphs>
  <Slides>57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QUARTERLY FLAVOUR TOPICS</vt:lpstr>
      <vt:lpstr>WEEKLY INSPIRATION</vt:lpstr>
      <vt:lpstr>FOLLOW OUR FLAVOUR JOURNEY  @FLAVORFORECAST  #FLAVORFORECAST </vt:lpstr>
      <vt:lpstr>PowerPoint Presentation</vt:lpstr>
      <vt:lpstr>PowerPoint Presentation</vt:lpstr>
      <vt:lpstr>OUR FOCUS SEEDS</vt:lpstr>
      <vt:lpstr>     https://www.youtube.com/watch?v=jh1Hd2K67qM</vt:lpstr>
      <vt:lpstr>PowerPoint Presentation</vt:lpstr>
      <vt:lpstr>Basil Seed: Current Uses</vt:lpstr>
      <vt:lpstr>PowerPoint Presentation</vt:lpstr>
      <vt:lpstr>Lotus Seed: Current Uses</vt:lpstr>
      <vt:lpstr>PowerPoint Presentation</vt:lpstr>
      <vt:lpstr>PowerPoint Presentation</vt:lpstr>
      <vt:lpstr>Sesame Seeds: Current Uses</vt:lpstr>
      <vt:lpstr>PowerPoint Presentation</vt:lpstr>
      <vt:lpstr>Ancient Seeds: Current 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2019 Challenge</vt:lpstr>
      <vt:lpstr>The Task</vt:lpstr>
      <vt:lpstr>Resources </vt:lpstr>
      <vt:lpstr>PowerPoint Presentation</vt:lpstr>
      <vt:lpstr>PowerPoint Presentation</vt:lpstr>
      <vt:lpstr>What the judges are looking for?</vt:lpstr>
      <vt:lpstr>Appeal of the recipes</vt:lpstr>
      <vt:lpstr>What judges are looking for?</vt:lpstr>
      <vt:lpstr>Point of Difference</vt:lpstr>
      <vt:lpstr>Justification </vt:lpstr>
      <vt:lpstr>Reflection</vt:lpstr>
      <vt:lpstr>Presentation</vt:lpstr>
      <vt:lpstr>Tips</vt:lpstr>
      <vt:lpstr>PowerPoint Presentation</vt:lpstr>
      <vt:lpstr>Other Tips</vt:lpstr>
      <vt:lpstr>PowerPoint Presentation</vt:lpstr>
      <vt:lpstr>Number One Tip- It’s all in the Planning</vt:lpstr>
      <vt:lpstr>Showcase your students </vt:lpstr>
      <vt:lpstr>Planning a Unit</vt:lpstr>
      <vt:lpstr>Planning a Unit</vt:lpstr>
      <vt:lpstr>It’s all in the planning</vt:lpstr>
      <vt:lpstr>Sample Timeline</vt:lpstr>
      <vt:lpstr> THANK YOU    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Kendra Ferguson</dc:creator>
  <cp:lastModifiedBy>Peta Craig</cp:lastModifiedBy>
  <cp:revision>461</cp:revision>
  <cp:lastPrinted>2019-01-16T13:37:20Z</cp:lastPrinted>
  <dcterms:created xsi:type="dcterms:W3CDTF">2018-11-15T20:21:31Z</dcterms:created>
  <dcterms:modified xsi:type="dcterms:W3CDTF">2019-05-06T01:32:17Z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0x010100D371AF6E48A5054C860914DE96B36E3E</vt:lpwstr>
  </property>
</Properties>
</file>