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9" r:id="rId2"/>
    <p:sldId id="257" r:id="rId3"/>
    <p:sldId id="262" r:id="rId4"/>
    <p:sldId id="258" r:id="rId5"/>
    <p:sldId id="263" r:id="rId6"/>
    <p:sldId id="264" r:id="rId7"/>
    <p:sldId id="260" r:id="rId8"/>
    <p:sldId id="267" r:id="rId9"/>
    <p:sldId id="278" r:id="rId10"/>
    <p:sldId id="271" r:id="rId11"/>
    <p:sldId id="272" r:id="rId12"/>
    <p:sldId id="277" r:id="rId13"/>
    <p:sldId id="283" r:id="rId14"/>
    <p:sldId id="274" r:id="rId15"/>
    <p:sldId id="275" r:id="rId16"/>
    <p:sldId id="266" r:id="rId17"/>
    <p:sldId id="276" r:id="rId18"/>
    <p:sldId id="282" r:id="rId19"/>
    <p:sldId id="280" r:id="rId20"/>
    <p:sldId id="279" r:id="rId21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76" d="100"/>
          <a:sy n="76" d="100"/>
        </p:scale>
        <p:origin x="-996" y="-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333" y="-6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CE94F2-00C7-456D-BFBD-006188B77350}" type="datetimeFigureOut">
              <a:rPr lang="en-AU" smtClean="0"/>
              <a:t>24/10/2018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34CDA1-B81B-4971-963F-AF153F59413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0730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4CDA1-B81B-4971-963F-AF153F594137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58531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4CDA1-B81B-4971-963F-AF153F594137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27917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4CDA1-B81B-4971-963F-AF153F594137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87218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4CDA1-B81B-4971-963F-AF153F594137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88529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4CDA1-B81B-4971-963F-AF153F594137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77438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4CDA1-B81B-4971-963F-AF153F594137}" type="slidenum">
              <a:rPr lang="en-AU" smtClean="0"/>
              <a:t>15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521713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4CDA1-B81B-4971-963F-AF153F594137}" type="slidenum">
              <a:rPr lang="en-AU" smtClean="0"/>
              <a:t>16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3752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4CDA1-B81B-4971-963F-AF153F594137}" type="slidenum">
              <a:rPr lang="en-AU" smtClean="0"/>
              <a:t>17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340976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4CDA1-B81B-4971-963F-AF153F594137}" type="slidenum">
              <a:rPr lang="en-AU" smtClean="0"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58531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4CDA1-B81B-4971-963F-AF153F594137}" type="slidenum">
              <a:rPr lang="en-AU" smtClean="0"/>
              <a:t>19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67744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4CDA1-B81B-4971-963F-AF153F594137}" type="slidenum">
              <a:rPr lang="en-AU" smtClean="0"/>
              <a:t>20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57445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4CDA1-B81B-4971-963F-AF153F594137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25988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4CDA1-B81B-4971-963F-AF153F594137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18938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4CDA1-B81B-4971-963F-AF153F594137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57637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2"/>
            <a:r>
              <a:rPr lang="en-US" dirty="0" smtClean="0"/>
              <a:t>crunch, sweetness, saltiness, </a:t>
            </a:r>
            <a:r>
              <a:rPr lang="en-US" dirty="0" err="1" smtClean="0"/>
              <a:t>colour</a:t>
            </a:r>
            <a:r>
              <a:rPr lang="en-US" dirty="0" smtClean="0"/>
              <a:t> </a:t>
            </a:r>
            <a:r>
              <a:rPr lang="en-US" dirty="0" err="1" smtClean="0"/>
              <a:t>etc</a:t>
            </a:r>
            <a:endParaRPr lang="en-AU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4CDA1-B81B-4971-963F-AF153F594137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54817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4CDA1-B81B-4971-963F-AF153F594137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924609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4CDA1-B81B-4971-963F-AF153F594137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124035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4CDA1-B81B-4971-963F-AF153F594137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33690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4CDA1-B81B-4971-963F-AF153F594137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9188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01AB7-BDEA-486B-BA68-877824A5F096}" type="datetimeFigureOut">
              <a:rPr lang="en-AU" smtClean="0"/>
              <a:t>24/10/2018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CEC50-6E1E-4264-9197-DFF5BC1C0F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312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01AB7-BDEA-486B-BA68-877824A5F096}" type="datetimeFigureOut">
              <a:rPr lang="en-AU" smtClean="0"/>
              <a:t>24/10/2018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CEC50-6E1E-4264-9197-DFF5BC1C0F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2432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01AB7-BDEA-486B-BA68-877824A5F096}" type="datetimeFigureOut">
              <a:rPr lang="en-AU" smtClean="0"/>
              <a:t>24/10/2018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CEC50-6E1E-4264-9197-DFF5BC1C0F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72739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01AB7-BDEA-486B-BA68-877824A5F096}" type="datetimeFigureOut">
              <a:rPr lang="en-AU" smtClean="0"/>
              <a:t>24/10/2018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CEC50-6E1E-4264-9197-DFF5BC1C0F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13487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01AB7-BDEA-486B-BA68-877824A5F096}" type="datetimeFigureOut">
              <a:rPr lang="en-AU" smtClean="0"/>
              <a:t>24/10/2018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CEC50-6E1E-4264-9197-DFF5BC1C0F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4748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01AB7-BDEA-486B-BA68-877824A5F096}" type="datetimeFigureOut">
              <a:rPr lang="en-AU" smtClean="0"/>
              <a:t>24/10/2018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CEC50-6E1E-4264-9197-DFF5BC1C0F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22784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01AB7-BDEA-486B-BA68-877824A5F096}" type="datetimeFigureOut">
              <a:rPr lang="en-AU" smtClean="0"/>
              <a:t>24/10/2018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CEC50-6E1E-4264-9197-DFF5BC1C0F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08040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01AB7-BDEA-486B-BA68-877824A5F096}" type="datetimeFigureOut">
              <a:rPr lang="en-AU" smtClean="0"/>
              <a:t>24/10/2018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CEC50-6E1E-4264-9197-DFF5BC1C0F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65539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01AB7-BDEA-486B-BA68-877824A5F096}" type="datetimeFigureOut">
              <a:rPr lang="en-AU" smtClean="0"/>
              <a:t>24/10/2018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CEC50-6E1E-4264-9197-DFF5BC1C0F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75879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01AB7-BDEA-486B-BA68-877824A5F096}" type="datetimeFigureOut">
              <a:rPr lang="en-AU" smtClean="0"/>
              <a:t>24/10/2018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CEC50-6E1E-4264-9197-DFF5BC1C0F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2239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01AB7-BDEA-486B-BA68-877824A5F096}" type="datetimeFigureOut">
              <a:rPr lang="en-AU" smtClean="0"/>
              <a:t>24/10/2018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CEC50-6E1E-4264-9197-DFF5BC1C0F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52194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01AB7-BDEA-486B-BA68-877824A5F096}" type="datetimeFigureOut">
              <a:rPr lang="en-AU" smtClean="0"/>
              <a:t>24/10/2018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CEC50-6E1E-4264-9197-DFF5BC1C0F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2668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odafactoflife.org.uk/Sheet.aspx?siteId=19&amp;sectionId=135&amp;contentId=81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Webinar_excel.xl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hyperlink" Target="http://www.foodafactoflife.org.uk/sheet.aspx?siteId=19&amp;sectionId=83&amp;contentId=308" TargetMode="Externa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odafactoflife.org.uk/sheet.aspx?siteId=19&amp;sectionId=83&amp;contentId=308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hyperlink" Target="Webinar_excel.xls" TargetMode="Externa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odafactoflife.org.uk/sheet.aspx?siteId=19&amp;sectionId=83&amp;contentId=308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hyperlink" Target="Webinar_excel.xls" TargetMode="Externa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odafactoflife.org.uk/Sheet.aspx?siteId=19&amp;sectionId=135&amp;contentId=818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odafactoflife.org.uk/Sheet.aspx?siteId=19&amp;sectionId=135&amp;contentId=818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hyperlink" Target="Webinar_excel.xls" TargetMode="Externa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Webinar_excel.xl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hyperlink" Target="http://www.foodafactoflife.org.uk/sheet.aspx?siteId=19&amp;sectionId=83&amp;contentId=30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Food a fact of life website (UK) </a:t>
            </a:r>
          </a:p>
          <a:p>
            <a:pPr marL="0" indent="0">
              <a:buNone/>
            </a:pPr>
            <a:r>
              <a:rPr lang="en-AU" sz="2400" dirty="0" smtClean="0"/>
              <a:t>Food a fact of life sensory </a:t>
            </a:r>
            <a:r>
              <a:rPr lang="en-AU" sz="2400" dirty="0"/>
              <a:t>evaluation </a:t>
            </a:r>
            <a:r>
              <a:rPr lang="en-AU" sz="2400" dirty="0" smtClean="0"/>
              <a:t>(</a:t>
            </a:r>
            <a:r>
              <a:rPr lang="en-AU" sz="2400" dirty="0" err="1" smtClean="0"/>
              <a:t>google</a:t>
            </a:r>
            <a:r>
              <a:rPr lang="en-AU" dirty="0" smtClean="0"/>
              <a:t>)</a:t>
            </a:r>
            <a:endParaRPr lang="en-AU" dirty="0"/>
          </a:p>
          <a:p>
            <a:endParaRPr lang="en-AU" dirty="0" smtClean="0"/>
          </a:p>
          <a:p>
            <a:pPr marL="457200" lvl="1" indent="0">
              <a:buNone/>
            </a:pPr>
            <a:endParaRPr lang="en-AU" dirty="0" smtClean="0"/>
          </a:p>
          <a:p>
            <a:pPr lvl="1"/>
            <a:endParaRPr lang="en-AU" dirty="0"/>
          </a:p>
          <a:p>
            <a:pPr marL="457200" lvl="1" indent="0">
              <a:buNone/>
            </a:pPr>
            <a:endParaRPr lang="en-AU" dirty="0" smtClean="0"/>
          </a:p>
          <a:p>
            <a:pPr marL="457200" lvl="1" indent="0">
              <a:buNone/>
            </a:pPr>
            <a:endParaRPr lang="en-AU" dirty="0"/>
          </a:p>
          <a:p>
            <a:pPr lvl="1"/>
            <a:endParaRPr lang="en-AU" dirty="0" smtClean="0"/>
          </a:p>
          <a:p>
            <a:pPr lvl="1"/>
            <a:endParaRPr lang="en-AU" dirty="0" smtClean="0"/>
          </a:p>
          <a:p>
            <a:r>
              <a:rPr lang="en-AU" dirty="0" smtClean="0">
                <a:hlinkClick r:id="rId3"/>
              </a:rPr>
              <a:t>http://www.foodafactoflife.org.uk/Sheet.aspx?siteId=19&amp;sectionId=135&amp;contentId=818</a:t>
            </a:r>
            <a:endParaRPr lang="en-AU" dirty="0" smtClean="0"/>
          </a:p>
          <a:p>
            <a:pPr lvl="1"/>
            <a:endParaRPr lang="en-AU" dirty="0" smtClean="0"/>
          </a:p>
          <a:p>
            <a:endParaRPr lang="en-AU" dirty="0"/>
          </a:p>
          <a:p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556792"/>
            <a:ext cx="4796904" cy="3384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348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[Different types of Pink Lady </a:t>
            </a:r>
            <a:r>
              <a:rPr lang="en-AU" dirty="0" smtClean="0"/>
              <a:t>apples</a:t>
            </a:r>
          </a:p>
          <a:p>
            <a:pPr>
              <a:buFontTx/>
              <a:buChar char="-"/>
            </a:pPr>
            <a:r>
              <a:rPr lang="en-AU" dirty="0" smtClean="0"/>
              <a:t>Loose</a:t>
            </a:r>
          </a:p>
          <a:p>
            <a:pPr>
              <a:buFontTx/>
              <a:buChar char="-"/>
            </a:pPr>
            <a:r>
              <a:rPr lang="en-AU" dirty="0" smtClean="0"/>
              <a:t>Packaged</a:t>
            </a:r>
          </a:p>
          <a:p>
            <a:pPr>
              <a:buFontTx/>
              <a:buChar char="-"/>
            </a:pPr>
            <a:r>
              <a:rPr lang="en-AU" dirty="0" smtClean="0"/>
              <a:t>Kids</a:t>
            </a:r>
          </a:p>
          <a:p>
            <a:pPr>
              <a:buFontTx/>
              <a:buChar char="-"/>
            </a:pPr>
            <a:r>
              <a:rPr lang="en-AU" dirty="0" smtClean="0"/>
              <a:t>organic]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8590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[Image of different varieties of ancient grain]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3450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hlinkClick r:id="rId3" action="ppaction://hlinkfile"/>
              </a:rPr>
              <a:t>Hedonic scale </a:t>
            </a:r>
            <a:r>
              <a:rPr lang="en-AU" dirty="0" smtClean="0"/>
              <a:t>for three products</a:t>
            </a:r>
            <a:endParaRPr lang="en-A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7999"/>
            <a:ext cx="8676456" cy="3212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1725613"/>
            <a:ext cx="8824913" cy="340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784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[Image of different varieties and brands of eggs: free range, barn laid, organic, cage free]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754174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99" y="1700808"/>
            <a:ext cx="8160467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hlinkClick r:id="rId5" action="ppaction://hlinkfile"/>
              </a:rPr>
              <a:t>Triangle test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0628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1484784"/>
            <a:ext cx="8474075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 fontScale="90000"/>
          </a:bodyPr>
          <a:lstStyle/>
          <a:p>
            <a:r>
              <a:rPr lang="en-AU" dirty="0" smtClean="0">
                <a:hlinkClick r:id="rId5" action="ppaction://hlinkfile"/>
              </a:rPr>
              <a:t>Star diagram </a:t>
            </a:r>
            <a:r>
              <a:rPr lang="en-AU" dirty="0" smtClean="0"/>
              <a:t>for two similar products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714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err="1"/>
              <a:t>CluckAR</a:t>
            </a:r>
            <a:r>
              <a:rPr lang="en-AU" dirty="0"/>
              <a:t> app</a:t>
            </a:r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5377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Cost</a:t>
            </a:r>
          </a:p>
          <a:p>
            <a:r>
              <a:rPr lang="en-AU" dirty="0" smtClean="0"/>
              <a:t>No. of chickens per hectare</a:t>
            </a:r>
          </a:p>
          <a:p>
            <a:r>
              <a:rPr lang="en-AU" dirty="0" smtClean="0"/>
              <a:t>Sensory evaluation: taste, looks </a:t>
            </a:r>
            <a:r>
              <a:rPr lang="en-AU" dirty="0" err="1" smtClean="0"/>
              <a:t>etc</a:t>
            </a:r>
            <a:endParaRPr lang="en-AU" dirty="0" smtClean="0"/>
          </a:p>
          <a:p>
            <a:r>
              <a:rPr lang="en-AU" dirty="0" smtClean="0"/>
              <a:t>Product analysis: packaging, terminology, images </a:t>
            </a:r>
            <a:r>
              <a:rPr lang="en-AU" dirty="0" err="1" smtClean="0"/>
              <a:t>etc</a:t>
            </a:r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0081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Food a fact of life website (UK) </a:t>
            </a:r>
          </a:p>
          <a:p>
            <a:pPr marL="0" indent="0">
              <a:buNone/>
            </a:pPr>
            <a:r>
              <a:rPr lang="en-AU" sz="2400" dirty="0" smtClean="0"/>
              <a:t>Food a fact of life sensory </a:t>
            </a:r>
            <a:r>
              <a:rPr lang="en-AU" sz="2400" dirty="0"/>
              <a:t>evaluation </a:t>
            </a:r>
            <a:r>
              <a:rPr lang="en-AU" sz="2400" dirty="0" smtClean="0"/>
              <a:t>(</a:t>
            </a:r>
            <a:r>
              <a:rPr lang="en-AU" sz="2400" dirty="0" err="1" smtClean="0"/>
              <a:t>google</a:t>
            </a:r>
            <a:r>
              <a:rPr lang="en-AU" dirty="0" smtClean="0"/>
              <a:t>)</a:t>
            </a:r>
            <a:endParaRPr lang="en-AU" dirty="0"/>
          </a:p>
          <a:p>
            <a:endParaRPr lang="en-AU" dirty="0" smtClean="0"/>
          </a:p>
          <a:p>
            <a:pPr marL="457200" lvl="1" indent="0">
              <a:buNone/>
            </a:pPr>
            <a:endParaRPr lang="en-AU" dirty="0" smtClean="0"/>
          </a:p>
          <a:p>
            <a:pPr lvl="1"/>
            <a:endParaRPr lang="en-AU" dirty="0"/>
          </a:p>
          <a:p>
            <a:pPr marL="457200" lvl="1" indent="0">
              <a:buNone/>
            </a:pPr>
            <a:endParaRPr lang="en-AU" dirty="0" smtClean="0"/>
          </a:p>
          <a:p>
            <a:pPr marL="457200" lvl="1" indent="0">
              <a:buNone/>
            </a:pPr>
            <a:endParaRPr lang="en-AU" dirty="0"/>
          </a:p>
          <a:p>
            <a:pPr lvl="1"/>
            <a:endParaRPr lang="en-AU" dirty="0" smtClean="0"/>
          </a:p>
          <a:p>
            <a:pPr lvl="1"/>
            <a:endParaRPr lang="en-AU" dirty="0" smtClean="0"/>
          </a:p>
          <a:p>
            <a:r>
              <a:rPr lang="en-AU" dirty="0" smtClean="0">
                <a:hlinkClick r:id="rId3"/>
              </a:rPr>
              <a:t>http://www.foodafactoflife.org.uk/Sheet.aspx?siteId=19&amp;sectionId=135&amp;contentId=818</a:t>
            </a:r>
            <a:endParaRPr lang="en-AU" dirty="0" smtClean="0"/>
          </a:p>
          <a:p>
            <a:pPr lvl="1"/>
            <a:endParaRPr lang="en-AU" dirty="0" smtClean="0"/>
          </a:p>
          <a:p>
            <a:endParaRPr lang="en-AU" dirty="0"/>
          </a:p>
          <a:p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556792"/>
            <a:ext cx="4796904" cy="3384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321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spcBef>
                <a:spcPts val="10200"/>
              </a:spcBef>
              <a:buNone/>
            </a:pPr>
            <a:endParaRPr lang="en-AU" sz="9600" b="1" dirty="0" smtClean="0">
              <a:solidFill>
                <a:srgbClr val="FF0000"/>
              </a:solidFill>
              <a:latin typeface="Bradley Hand ITC" pitchFamily="66" charset="0"/>
              <a:ea typeface="Adobe Myungjo Std M" pitchFamily="18" charset="-128"/>
            </a:endParaRPr>
          </a:p>
          <a:p>
            <a:pPr marL="0" indent="0" algn="ctr">
              <a:spcBef>
                <a:spcPts val="10200"/>
              </a:spcBef>
              <a:buNone/>
            </a:pPr>
            <a:r>
              <a:rPr lang="en-AU" sz="9600" b="1" dirty="0" smtClean="0">
                <a:solidFill>
                  <a:srgbClr val="FF0000"/>
                </a:solidFill>
                <a:latin typeface="Bradley Hand ITC" pitchFamily="66" charset="0"/>
                <a:ea typeface="Adobe Myungjo Std M" pitchFamily="18" charset="-128"/>
              </a:rPr>
              <a:t>Questions?</a:t>
            </a:r>
            <a:endParaRPr lang="en-AU" sz="9600" b="1" dirty="0">
              <a:solidFill>
                <a:srgbClr val="FF0000"/>
              </a:solidFill>
              <a:latin typeface="Bradley Hand ITC" pitchFamily="66" charset="0"/>
              <a:ea typeface="Adobe Myungjo Std M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6609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Range of sensory evaluation tools</a:t>
            </a:r>
          </a:p>
          <a:p>
            <a:pPr>
              <a:buFontTx/>
              <a:buChar char="-"/>
            </a:pPr>
            <a:r>
              <a:rPr lang="en-AU" dirty="0" smtClean="0"/>
              <a:t>Focus on Excel spreadsheets </a:t>
            </a:r>
          </a:p>
          <a:p>
            <a:pPr>
              <a:buFontTx/>
              <a:buChar char="-"/>
            </a:pPr>
            <a:endParaRPr lang="en-AU" dirty="0" smtClean="0"/>
          </a:p>
        </p:txBody>
      </p:sp>
      <p:pic>
        <p:nvPicPr>
          <p:cNvPr id="2052" name="Picture 4" descr="C:\Users\02204947\AppData\Local\Temp\SNAGHTMLf5dc32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780928"/>
            <a:ext cx="3743325" cy="366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35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072" y="1706721"/>
            <a:ext cx="6467856" cy="4312920"/>
          </a:xfrm>
        </p:spPr>
      </p:pic>
    </p:spTree>
    <p:extLst>
      <p:ext uri="{BB962C8B-B14F-4D97-AF65-F5344CB8AC3E}">
        <p14:creationId xmlns:p14="http://schemas.microsoft.com/office/powerpoint/2010/main" val="411021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AU" dirty="0" smtClean="0"/>
              <a:t>Design and Technologies </a:t>
            </a:r>
          </a:p>
          <a:p>
            <a:pPr marL="0" indent="0">
              <a:buNone/>
            </a:pPr>
            <a:r>
              <a:rPr lang="en-AU" sz="2800" dirty="0" smtClean="0"/>
              <a:t>Knowledge and Understanding</a:t>
            </a:r>
          </a:p>
          <a:p>
            <a:pPr marL="0" indent="0">
              <a:buNone/>
            </a:pPr>
            <a:r>
              <a:rPr lang="en-AU" sz="2400" dirty="0" smtClean="0"/>
              <a:t>7-8: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Investigate the ways in which products, services and environments evolve locally, regionally and globally and how competing factors including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social, ethical and sustainability considerations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are </a:t>
            </a:r>
            <a:r>
              <a:rPr lang="en-US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prioritised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in the development of technologies and designed solutions for 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preferred futures</a:t>
            </a:r>
            <a:r>
              <a:rPr lang="en-US" sz="2400" b="1" dirty="0"/>
              <a:t> 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AU" sz="2400" dirty="0" smtClean="0">
                <a:solidFill>
                  <a:schemeClr val="tx2"/>
                </a:solidFill>
              </a:rPr>
              <a:t>(ACTDEK029) </a:t>
            </a:r>
          </a:p>
          <a:p>
            <a:pPr marL="0" indent="0">
              <a:buNone/>
            </a:pPr>
            <a:endParaRPr lang="en-AU" sz="24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2400" dirty="0"/>
              <a:t>9-10: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Critically analyse factors, including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social, ethical and sustainability considerations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that impact on designed solutions for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global preferred futures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 and the complex design and production processes 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involved </a:t>
            </a:r>
            <a:r>
              <a:rPr lang="en-AU" sz="2400" dirty="0" smtClean="0">
                <a:solidFill>
                  <a:schemeClr val="tx2"/>
                </a:solidFill>
              </a:rPr>
              <a:t>(ACTDEK040) </a:t>
            </a:r>
          </a:p>
          <a:p>
            <a:pPr marL="0" indent="0">
              <a:buNone/>
            </a:pPr>
            <a:endParaRPr lang="en-AU" sz="2400" dirty="0">
              <a:solidFill>
                <a:schemeClr val="tx2"/>
              </a:solidFill>
            </a:endParaRPr>
          </a:p>
          <a:p>
            <a:pPr marL="0" indent="0" algn="r">
              <a:buNone/>
            </a:pPr>
            <a:r>
              <a:rPr lang="en-AU" sz="2400" dirty="0" smtClean="0">
                <a:solidFill>
                  <a:schemeClr val="tx2"/>
                </a:solidFill>
              </a:rPr>
              <a:t>(ACARA)</a:t>
            </a:r>
          </a:p>
          <a:p>
            <a:pPr marL="0" indent="0">
              <a:buNone/>
            </a:pPr>
            <a:endParaRPr lang="en-A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51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dirty="0" smtClean="0"/>
              <a:t>Design and Technologies </a:t>
            </a:r>
          </a:p>
          <a:p>
            <a:pPr marL="0" indent="0">
              <a:buNone/>
            </a:pPr>
            <a:r>
              <a:rPr lang="en-AU" sz="2800" dirty="0" smtClean="0"/>
              <a:t>Knowledge and Understanding</a:t>
            </a:r>
          </a:p>
          <a:p>
            <a:pPr marL="0" indent="0">
              <a:buNone/>
            </a:pPr>
            <a:r>
              <a:rPr lang="en-AU" sz="2400" dirty="0" smtClean="0"/>
              <a:t>7-8: </a:t>
            </a:r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Analyse </a:t>
            </a:r>
            <a:r>
              <a:rPr lang="en-A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how characteristics and properties of food determine preparation techniques and presentation when designing solutions for healthy </a:t>
            </a:r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eating </a:t>
            </a:r>
            <a:r>
              <a:rPr lang="en-AU" sz="2400" dirty="0" smtClean="0">
                <a:solidFill>
                  <a:schemeClr val="tx2"/>
                </a:solidFill>
              </a:rPr>
              <a:t>(ACTDEK033) </a:t>
            </a:r>
          </a:p>
          <a:p>
            <a:pPr marL="0" indent="0">
              <a:buNone/>
            </a:pPr>
            <a:endParaRPr lang="en-A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/>
              <a:t>9-10: 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Investigate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and make judgments on how the principles of food safety, preservation, preparation, presentation and sensory perceptions influence the creation of food solutions for healthy 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eating </a:t>
            </a:r>
            <a:r>
              <a:rPr lang="en-US" sz="2400" dirty="0">
                <a:solidFill>
                  <a:schemeClr val="tx2"/>
                </a:solidFill>
              </a:rPr>
              <a:t>(ACTDEK045</a:t>
            </a:r>
            <a:r>
              <a:rPr lang="en-US" sz="2400" dirty="0" smtClean="0">
                <a:solidFill>
                  <a:schemeClr val="tx2"/>
                </a:solidFill>
              </a:rPr>
              <a:t>)</a:t>
            </a:r>
          </a:p>
          <a:p>
            <a:pPr marL="0" indent="0" algn="r">
              <a:buNone/>
            </a:pPr>
            <a:r>
              <a:rPr lang="en-AU" sz="2400" dirty="0" smtClean="0">
                <a:solidFill>
                  <a:schemeClr val="tx2"/>
                </a:solidFill>
              </a:rPr>
              <a:t>(</a:t>
            </a:r>
            <a:r>
              <a:rPr lang="en-AU" sz="2400" dirty="0">
                <a:solidFill>
                  <a:schemeClr val="tx2"/>
                </a:solidFill>
              </a:rPr>
              <a:t>ACARA)</a:t>
            </a:r>
          </a:p>
          <a:p>
            <a:pPr marL="0" indent="0">
              <a:buNone/>
            </a:pPr>
            <a:endParaRPr lang="en-AU" sz="2400" dirty="0">
              <a:solidFill>
                <a:schemeClr val="tx2"/>
              </a:solidFill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656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Sensory evaluation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Paired comparison discrimination</a:t>
            </a:r>
          </a:p>
          <a:p>
            <a:pPr marL="457200" lvl="1" indent="0">
              <a:buNone/>
            </a:pPr>
            <a:endParaRPr lang="en-AU" dirty="0"/>
          </a:p>
          <a:p>
            <a:pPr marL="457200" lvl="1" indent="0">
              <a:buNone/>
            </a:pPr>
            <a:r>
              <a:rPr lang="en-AU" dirty="0" smtClean="0"/>
              <a:t>Comparing </a:t>
            </a:r>
            <a:r>
              <a:rPr lang="en-AU" b="1" dirty="0" smtClean="0"/>
              <a:t>two types of food </a:t>
            </a:r>
            <a:r>
              <a:rPr lang="en-AU" dirty="0" smtClean="0"/>
              <a:t>and determining the </a:t>
            </a:r>
            <a:r>
              <a:rPr lang="en-AU" b="1" dirty="0" smtClean="0"/>
              <a:t>difference in an attribute </a:t>
            </a:r>
            <a:r>
              <a:rPr lang="en-AU" dirty="0" smtClean="0"/>
              <a:t>of the two foods</a:t>
            </a:r>
          </a:p>
          <a:p>
            <a:pPr marL="914400" lvl="2" indent="0">
              <a:buNone/>
            </a:pP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362365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Paired comparison discrimination</a:t>
            </a:r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 smtClean="0"/>
          </a:p>
          <a:p>
            <a:pPr marL="0" indent="0" algn="ctr">
              <a:buNone/>
            </a:pPr>
            <a:r>
              <a:rPr lang="en-A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Comparing two types of </a:t>
            </a:r>
            <a:r>
              <a:rPr lang="en-A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apples</a:t>
            </a:r>
            <a:r>
              <a:rPr lang="en-A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and determining the </a:t>
            </a:r>
            <a:r>
              <a:rPr lang="en-A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crunchiness</a:t>
            </a:r>
            <a:r>
              <a:rPr lang="en-A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of the two apples</a:t>
            </a:r>
            <a:endParaRPr lang="en-A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39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95536" y="1700808"/>
            <a:ext cx="8280920" cy="4525963"/>
          </a:xfrm>
        </p:spPr>
        <p:txBody>
          <a:bodyPr/>
          <a:lstStyle/>
          <a:p>
            <a:r>
              <a:rPr lang="en-AU" dirty="0"/>
              <a:t>[Images of different varieties of apples: Eve, </a:t>
            </a:r>
            <a:r>
              <a:rPr lang="en-AU" dirty="0" err="1"/>
              <a:t>Kanzi</a:t>
            </a:r>
            <a:r>
              <a:rPr lang="en-AU" dirty="0"/>
              <a:t>, Pink Lady, Jazz, Envy]</a:t>
            </a:r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2168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84" y="1268760"/>
            <a:ext cx="8642817" cy="4320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hlinkClick r:id="rId5" action="ppaction://hlinkfile"/>
              </a:rPr>
              <a:t>Paired comparison </a:t>
            </a:r>
            <a:r>
              <a:rPr lang="en-AU" dirty="0" smtClean="0"/>
              <a:t>(discrimination)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2097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hlinkClick r:id="rId3" action="ppaction://hlinkfile"/>
              </a:rPr>
              <a:t>Paired comparison </a:t>
            </a:r>
            <a:r>
              <a:rPr lang="en-AU" dirty="0" smtClean="0"/>
              <a:t>(preference)</a:t>
            </a:r>
            <a:endParaRPr lang="en-AU" dirty="0"/>
          </a:p>
        </p:txBody>
      </p:sp>
      <p:pic>
        <p:nvPicPr>
          <p:cNvPr id="1026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1554163"/>
            <a:ext cx="7704137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075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</TotalTime>
  <Words>327</Words>
  <Application>Microsoft Office PowerPoint</Application>
  <PresentationFormat>On-screen Show (4:3)</PresentationFormat>
  <Paragraphs>85</Paragraphs>
  <Slides>20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Sensory evaluation</vt:lpstr>
      <vt:lpstr>PowerPoint Presentation</vt:lpstr>
      <vt:lpstr>PowerPoint Presentation</vt:lpstr>
      <vt:lpstr>Paired comparison (discrimination)</vt:lpstr>
      <vt:lpstr>Paired comparison (preference)</vt:lpstr>
      <vt:lpstr>PowerPoint Presentation</vt:lpstr>
      <vt:lpstr>PowerPoint Presentation</vt:lpstr>
      <vt:lpstr>Hedonic scale for three products</vt:lpstr>
      <vt:lpstr>PowerPoint Presentation</vt:lpstr>
      <vt:lpstr>Triangle test</vt:lpstr>
      <vt:lpstr>Star diagram for two similar products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Victorian Curriculum and Assessment Authority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Compton, Leanne L</dc:creator>
  <cp:lastModifiedBy>Peta Craig</cp:lastModifiedBy>
  <cp:revision>28</cp:revision>
  <cp:lastPrinted>2018-10-22T02:15:00Z</cp:lastPrinted>
  <dcterms:created xsi:type="dcterms:W3CDTF">2018-10-21T21:14:54Z</dcterms:created>
  <dcterms:modified xsi:type="dcterms:W3CDTF">2018-10-24T02:34:43Z</dcterms:modified>
</cp:coreProperties>
</file>